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2" r:id="rId2"/>
    <p:sldMasterId id="2147483676" r:id="rId3"/>
  </p:sldMasterIdLst>
  <p:notesMasterIdLst>
    <p:notesMasterId r:id="rId5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9144000" cy="5143500" type="screen16x9"/>
  <p:notesSz cx="6858000" cy="9144000"/>
  <p:embeddedFontLst>
    <p:embeddedFont>
      <p:font typeface="Sawarabi Mincho" panose="02000600000000000000" pitchFamily="2" charset="-128"/>
      <p:regular r:id="rId52"/>
    </p:embeddedFont>
    <p:embeddedFont>
      <p:font typeface="Avenir" panose="02000503020000020003" pitchFamily="2" charset="0"/>
      <p:regular r:id="rId53"/>
      <p:italic r:id="rId54"/>
    </p:embeddedFont>
    <p:embeddedFont>
      <p:font typeface="Calibri" panose="020F0502020204030204" pitchFamily="34" charset="0"/>
      <p:regular r:id="rId55"/>
      <p:bold r:id="rId56"/>
      <p:italic r:id="rId57"/>
      <p:boldItalic r:id="rId58"/>
    </p:embeddedFont>
    <p:embeddedFont>
      <p:font typeface="DM Sans" pitchFamily="2" charset="77"/>
      <p:regular r:id="rId59"/>
      <p:bold r:id="rId60"/>
      <p:italic r:id="rId61"/>
      <p:boldItalic r:id="rId62"/>
    </p:embeddedFont>
    <p:embeddedFont>
      <p:font typeface="Fira Sans Extra Condensed Medium" panose="020B0603050000020004" pitchFamily="34" charset="0"/>
      <p:regular r:id="rId63"/>
      <p:bold r:id="rId64"/>
      <p:italic r:id="rId65"/>
      <p:boldItalic r:id="rId66"/>
    </p:embeddedFont>
    <p:embeddedFont>
      <p:font typeface="Garamond" panose="02020404030301010803" pitchFamily="18" charset="0"/>
      <p:regular r:id="rId67"/>
      <p:bold r:id="rId68"/>
      <p:italic r:id="rId69"/>
      <p:boldItalic r:id="rId70"/>
    </p:embeddedFont>
    <p:embeddedFont>
      <p:font typeface="Raleway" pitchFamily="2" charset="77"/>
      <p:regular r:id="rId71"/>
      <p:bold r:id="rId72"/>
      <p:italic r:id="rId73"/>
      <p:boldItalic r:id="rId74"/>
    </p:embeddedFont>
    <p:embeddedFont>
      <p:font typeface="Raleway Medium" pitchFamily="2" charset="77"/>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guVMHVsEB39SqGVt7f4RC/6ta3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26A68D-0CF2-4B1B-9F7D-E29FA989A61C}">
  <a:tblStyle styleId="{C426A68D-0CF2-4B1B-9F7D-E29FA989A61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AE82156F-90E6-4C64-BB4F-4BD918F2B8D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7505F7A-77A3-40D4-8911-7411BD494243}" styleName="Table_2">
    <a:wholeTbl>
      <a:tcTxStyle b="off" i="off">
        <a:font>
          <a:latin typeface="Roboto"/>
          <a:ea typeface="Roboto"/>
          <a:cs typeface="Roboto"/>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7E7"/>
          </a:solidFill>
        </a:fill>
      </a:tcStyle>
    </a:wholeTbl>
    <a:band1H>
      <a:tcTxStyle b="off" i="off"/>
      <a:tcStyle>
        <a:tcBdr/>
        <a:fill>
          <a:solidFill>
            <a:srgbClr val="CBCBCB"/>
          </a:solidFill>
        </a:fill>
      </a:tcStyle>
    </a:band1H>
    <a:band2H>
      <a:tcTxStyle b="off" i="off"/>
      <a:tcStyle>
        <a:tcBdr/>
      </a:tcStyle>
    </a:band2H>
    <a:band1V>
      <a:tcTxStyle b="off" i="off"/>
      <a:tcStyle>
        <a:tcBdr/>
        <a:fill>
          <a:solidFill>
            <a:srgbClr val="CBCBCB"/>
          </a:solidFill>
        </a:fill>
      </a:tcStyle>
    </a:band1V>
    <a:band2V>
      <a:tcTxStyle b="off" i="off"/>
      <a:tcStyle>
        <a:tcBdr/>
      </a:tcStyle>
    </a:band2V>
    <a:lastCol>
      <a:tcTxStyle b="on" i="off">
        <a:font>
          <a:latin typeface="Roboto"/>
          <a:ea typeface="Roboto"/>
          <a:cs typeface="Roboto"/>
        </a:font>
        <a:srgbClr val="FFFFFF"/>
      </a:tcTxStyle>
      <a:tcStyle>
        <a:tcBdr/>
        <a:fill>
          <a:solidFill>
            <a:srgbClr val="282B2B"/>
          </a:solidFill>
        </a:fill>
      </a:tcStyle>
    </a:lastCol>
    <a:firstCol>
      <a:tcTxStyle b="on" i="off">
        <a:font>
          <a:latin typeface="Roboto"/>
          <a:ea typeface="Roboto"/>
          <a:cs typeface="Roboto"/>
        </a:font>
        <a:srgbClr val="FFFFFF"/>
      </a:tcTxStyle>
      <a:tcStyle>
        <a:tcBdr/>
        <a:fill>
          <a:solidFill>
            <a:srgbClr val="282B2B"/>
          </a:solidFill>
        </a:fill>
      </a:tcStyle>
    </a:firstCol>
    <a:lastRow>
      <a:tcTxStyle b="on" i="off">
        <a:font>
          <a:latin typeface="Roboto"/>
          <a:ea typeface="Roboto"/>
          <a:cs typeface="Roboto"/>
        </a:font>
        <a:srgbClr val="FFFFFF"/>
      </a:tcTxStyle>
      <a:tcStyle>
        <a:tcBdr>
          <a:top>
            <a:ln w="38100" cap="flat" cmpd="sng">
              <a:solidFill>
                <a:srgbClr val="FFFFFF"/>
              </a:solidFill>
              <a:prstDash val="solid"/>
              <a:round/>
              <a:headEnd type="none" w="sm" len="sm"/>
              <a:tailEnd type="none" w="sm" len="sm"/>
            </a:ln>
          </a:top>
        </a:tcBdr>
        <a:fill>
          <a:solidFill>
            <a:srgbClr val="282B2B"/>
          </a:solidFill>
        </a:fill>
      </a:tcStyle>
    </a:lastRow>
    <a:seCell>
      <a:tcTxStyle b="off" i="off"/>
      <a:tcStyle>
        <a:tcBdr/>
      </a:tcStyle>
    </a:seCell>
    <a:swCell>
      <a:tcTxStyle b="off" i="off"/>
      <a:tcStyle>
        <a:tcBdr/>
      </a:tcStyle>
    </a:swCell>
    <a:firstRow>
      <a:tcTxStyle b="on" i="off">
        <a:font>
          <a:latin typeface="Roboto"/>
          <a:ea typeface="Roboto"/>
          <a:cs typeface="Roboto"/>
        </a:font>
        <a:srgbClr val="FFFFFF"/>
      </a:tcTxStyle>
      <a:tcStyle>
        <a:tcBdr>
          <a:bottom>
            <a:ln w="38100" cap="flat" cmpd="sng">
              <a:solidFill>
                <a:srgbClr val="FFFFFF"/>
              </a:solidFill>
              <a:prstDash val="solid"/>
              <a:round/>
              <a:headEnd type="none" w="sm" len="sm"/>
              <a:tailEnd type="none" w="sm" len="sm"/>
            </a:ln>
          </a:bottom>
        </a:tcBdr>
        <a:fill>
          <a:solidFill>
            <a:srgbClr val="282B2B"/>
          </a:solidFill>
        </a:fill>
      </a:tcStyle>
    </a:firstRow>
    <a:neCell>
      <a:tcTxStyle b="off" i="off"/>
      <a:tcStyle>
        <a:tcBdr/>
      </a:tcStyle>
    </a:neCell>
    <a:nwCell>
      <a:tcTxStyle b="off" i="off"/>
      <a:tcStyle>
        <a:tcBdr/>
      </a:tcStyle>
    </a:nwCell>
  </a:tblStyle>
  <a:tblStyle styleId="{CE8FFCDC-893B-4A5E-8D58-305636A8788E}"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0"/>
    <p:restoredTop sz="94637"/>
  </p:normalViewPr>
  <p:slideViewPr>
    <p:cSldViewPr snapToGrid="0">
      <p:cViewPr varScale="1">
        <p:scale>
          <a:sx n="125" d="100"/>
          <a:sy n="125" d="100"/>
        </p:scale>
        <p:origin x="896"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3.xml"/><Relationship Id="rId107" Type="http://customschemas.google.com/relationships/presentationmetadata" Target="meta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5.fntdata"/><Relationship Id="rId110" Type="http://schemas.openxmlformats.org/officeDocument/2006/relationships/theme" Target="theme/theme1.xml"/><Relationship Id="rId61" Type="http://schemas.openxmlformats.org/officeDocument/2006/relationships/font" Target="fonts/font10.fntdata"/><Relationship Id="rId82"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witter.com/baldwinbiogas/status/1642197578686054400"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whitehouse.gov/inves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ckinsey.com/industries/public-and-social-sector/our-insights/the-inflation-reduction-act-heres-whats-in-i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ckinsey.com/industries/public-and-social-sector/our-insights/the-us-bipartisan-infrastructure-law-breaking-it-dow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19e6cbf01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19e6cbf010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19e6cbf010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19e6cbf010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2df3f27950_5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50">
                <a:solidFill>
                  <a:schemeClr val="dk1"/>
                </a:solidFill>
              </a:rPr>
              <a:t>This section should focus on the distributed nature of industrial production — which is a good thing </a:t>
            </a:r>
            <a:endParaRPr/>
          </a:p>
        </p:txBody>
      </p:sp>
      <p:sp>
        <p:nvSpPr>
          <p:cNvPr id="476" name="Google Shape;476;g22df3f27950_5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2df3f27950_6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2df3f27950_6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https://clustermapping.us/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19ad3962ec_5_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19ad3962ec_5_19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0ed0b9a6cb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20ed0b9a6cb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https://clustermapping.us/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19ad3962ec_5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219ad3962ec_5_1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https://clustermapping.us/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19ad3962ec_5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219ad3962ec_5_9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19ad3962ec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219ad3962ec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u="sng">
                <a:solidFill>
                  <a:srgbClr val="0097A7"/>
                </a:solidFill>
                <a:hlinkClick r:id="rId3">
                  <a:extLst>
                    <a:ext uri="{A12FA001-AC4F-418D-AE19-62706E023703}">
                      <ahyp:hlinkClr xmlns:ahyp="http://schemas.microsoft.com/office/drawing/2018/hyperlinkcolor" val="tx"/>
                    </a:ext>
                  </a:extLst>
                </a:hlinkClick>
              </a:rPr>
              <a:t>https://twitter.com/baldwinbiogas/status/1642197578686054400</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300">
                <a:solidFill>
                  <a:srgbClr val="0F1419"/>
                </a:solidFill>
                <a:highlight>
                  <a:schemeClr val="lt1"/>
                </a:highlight>
                <a:latin typeface="Roboto"/>
                <a:ea typeface="Roboto"/>
                <a:cs typeface="Roboto"/>
                <a:sym typeface="Roboto"/>
              </a:rPr>
              <a:t>Looking from Europe we see low gas price as the key to investment. It seems inconceivable to make batteries in most of Europe, at best we can put stickers on them…</a:t>
            </a:r>
            <a:endParaRPr sz="1300">
              <a:solidFill>
                <a:srgbClr val="0F1419"/>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300">
              <a:solidFill>
                <a:srgbClr val="0F1419"/>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300">
                <a:solidFill>
                  <a:schemeClr val="dk1"/>
                </a:solidFill>
                <a:latin typeface="Raleway"/>
                <a:ea typeface="Raleway"/>
                <a:cs typeface="Raleway"/>
                <a:sym typeface="Raleway"/>
              </a:rPr>
              <a:t>To complement this slide  </a:t>
            </a:r>
            <a:r>
              <a:rPr lang="en-US" sz="1300" u="sng">
                <a:solidFill>
                  <a:srgbClr val="0097A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https://www.whitehouse.gov/invest/</a:t>
            </a:r>
            <a:endParaRPr sz="1300">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Raleway"/>
              <a:ea typeface="Raleway"/>
              <a:cs typeface="Raleway"/>
              <a:sym typeface="Raleway"/>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Over $435 billion in private sector investments across the country, representing over 240 projects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Over $200 billion for clean energy, electrical vehicle, and battery projects, over $200 billion for semiconductor-related projects, and over $15 billion in critical biomanufacturing projects.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rgbClr val="222222"/>
                </a:solidFill>
              </a:rPr>
              <a:t>Investments in semiconductor-related projects</a:t>
            </a:r>
            <a:r>
              <a:rPr lang="en-US">
                <a:solidFill>
                  <a:schemeClr val="dk1"/>
                </a:solidFill>
              </a:rPr>
              <a:t> are impressive. Looking at the map, those investments are led by a few, very large projects. Texas, Arizona, New York, and Ohio have captured most investments so far.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As for investments in the other sectors (clean energy, EVs &amp; batteries, heavy industry, and biomanufacturing), they tend to be smaller are more geographically dispersed (the more concentrated of these sectors is EVs &amp; batteries). This may offer some hints in terms of the opportunities for metros.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The map does not include many investments under $100M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19ad3962ec_5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19ad3962ec_5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19ad3962ec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219ad3962ec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19ad3962ec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219ad3962ec_0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19ad3962ec_5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g219ad3962ec_5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2df3f27950_6_5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g22df3f27950_6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19ad3962ec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219ad3962ec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19ad3962ec_5_1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g219ad3962ec_5_1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19ad3962ec_5_1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219ad3962ec_5_19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https://clustermapping.us/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19ad3962ec_5_18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6" name="Google Shape;686;g219ad3962ec_5_1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19ad3962ec_5_20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7" name="Google Shape;727;g219ad3962ec_5_2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19ad3962ec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g219ad3962ec_0_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19ad3962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19ad3962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400"/>
              <a:buFont typeface="Arial"/>
              <a:buNone/>
            </a:pPr>
            <a:endParaRPr sz="2200" b="1">
              <a:solidFill>
                <a:schemeClr val="dk1"/>
              </a:solidFill>
              <a:latin typeface="Avenir"/>
              <a:ea typeface="Avenir"/>
              <a:cs typeface="Avenir"/>
              <a:sym typeface="Aveni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376b733774_2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7" name="Google Shape;807;g2376b733774_2_7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19ad3962ec_5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g219ad3962ec_5_6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19ad3962ec_5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4" name="Google Shape;834;g219ad3962ec_5_5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2df3f27950_6_6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4" name="Google Shape;844;g22df3f27950_6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19ad3962ec_5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219ad3962ec_5_4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19e6cbf01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219e6cbf010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2d6c9aa176_1_4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0" name="Google Shape;880;g22d6c9aa176_1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2df3f27950_6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9" name="Google Shape;889;g22df3f27950_6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19ad3962ec_0_10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8" name="Google Shape;898;g219ad3962ec_0_1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2df3f27950_6_5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g22df3f27950_6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106f2d0f0f_0_24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7" name="Google Shape;917;g2106f2d0f0f_0_2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106f2d0f0f_0_24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8" name="Google Shape;928;g2106f2d0f0f_0_2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2df3f27950_6_1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8" name="Google Shape;938;g22df3f27950_6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19ad3962ec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219ad3962ec_0_8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2df3f27950_6_6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6" name="Google Shape;956;g22df3f27950_6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38ec0ba64b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g238ec0ba64b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https://www.whitehouse.gov/briefing-room/statements-releases/2022/02/24/the-biden-harris-plan-to-revitalize-american-manufacturing-and-secure-critical-supply-chains-in-2022/</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38ec0ba64b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g238ec0ba64b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38ec0ba64b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238ec0ba64b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19ad3962e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19ad3962ec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67" name="Google Shape;267;g219ad3962ec_0_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38ec0ba64b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38ec0ba64b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d0e5013b5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2d0e5013b5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United States is pursuing a modern industrial and innovation strategy that includes strategic public investment to protect economic and national security interests.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strategy includes securing critical infrastructure, advancing foundational cybersecurity, securing supply chains, and using public procurement to stimulate demand for innovation.</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largest investment in physical infrastructure in nearly a century has been enacted, including historic investments in transportation, broadband, clean water, and energy infrastructure.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semiconductor industry is seen as important to competitiveness and national security, and the CHIPS and Science Act authorizes $280 billion for civilian investment in research and development, especially in critical sectors such as semiconductors and advanced computing.</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National Biotechnology and Biomanufacturing Initiative is investing more than $2 billion to harness the full potential of biotechnology and biomanufacturing, create jobs, strengthen supply chains, and reduce carbon emissions.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Inflation Reduction Act will invest in domestic energy production and manufacturing, reduce carbon emissions by roughly 40 percent by 2030, and hasten the clean energy transition.</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strategy prioritizes equity and investing in regional economic development to ensure the future is made across all of America, by all Americans.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US is also protecting its investments and bolstering their resilience through tracking, attributing, and defending against the activities of malicious actors in cyberspace, countering intellectual property theft, and forced technology transfer.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0ed0b9a6cb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20ed0b9a6cb_0_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595959"/>
              </a:buClr>
              <a:buSzPts val="18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2da5b37f7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22da5b37f7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BY sector:</a:t>
            </a:r>
            <a:endParaRPr/>
          </a:p>
          <a:p>
            <a:pPr marL="158750" lvl="0" indent="0" algn="l" rtl="0">
              <a:lnSpc>
                <a:spcPct val="100000"/>
              </a:lnSpc>
              <a:spcBef>
                <a:spcPts val="0"/>
              </a:spcBef>
              <a:spcAft>
                <a:spcPts val="0"/>
              </a:spcAft>
              <a:buSzPts val="1100"/>
              <a:buNone/>
            </a:pPr>
            <a:r>
              <a:rPr lang="en-US"/>
              <a:t>IRA </a:t>
            </a:r>
            <a:r>
              <a:rPr lang="en-US" u="sng">
                <a:solidFill>
                  <a:schemeClr val="hlink"/>
                </a:solidFill>
                <a:hlinkClick r:id="rId3"/>
              </a:rPr>
              <a:t>https://www.mckinsey.com/industries/public-and-social-sector/our-insights/the-inflation-reduction-act-heres-whats-in-it</a:t>
            </a:r>
            <a:endParaRPr/>
          </a:p>
          <a:p>
            <a:pPr marL="158750" lvl="0" indent="0" algn="l" rtl="0">
              <a:lnSpc>
                <a:spcPct val="100000"/>
              </a:lnSpc>
              <a:spcBef>
                <a:spcPts val="0"/>
              </a:spcBef>
              <a:spcAft>
                <a:spcPts val="0"/>
              </a:spcAft>
              <a:buSzPts val="1100"/>
              <a:buNone/>
            </a:pPr>
            <a:r>
              <a:rPr lang="en-US"/>
              <a:t>BIL </a:t>
            </a:r>
            <a:r>
              <a:rPr lang="en-US" u="sng">
                <a:solidFill>
                  <a:schemeClr val="hlink"/>
                </a:solidFill>
                <a:hlinkClick r:id="rId4"/>
              </a:rPr>
              <a:t>https://www.mckinsey.com/industries/public-and-social-sector/our-insights/the-us-bipartisan-infrastructure-law-breaking-it-down</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Unprecedented Influx of federal infrastructure, innovation, and climate dollars —three major federal packages already in deployment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3" name="Google Shape;53;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5" name="Google Shape;5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8" name="Google Shape;5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1" name="Google Shape;61;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2" name="Google Shape;6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g214732872df_2_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214732872df_2_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 name="Google Shape;72;g214732872df_2_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g214732872df_2_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g214732872df_2_6"/>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g214732872df_2_1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g214732872df_2_12"/>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8" name="Google Shape;78;g214732872df_2_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g214732872df_2_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g214732872df_2_1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4" name="Google Shape;84;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1"/>
        <p:cNvGrpSpPr/>
        <p:nvPr/>
      </p:nvGrpSpPr>
      <p:grpSpPr>
        <a:xfrm>
          <a:off x="0" y="0"/>
          <a:ext cx="0" cy="0"/>
          <a:chOff x="0" y="0"/>
          <a:chExt cx="0" cy="0"/>
        </a:xfrm>
      </p:grpSpPr>
      <p:sp>
        <p:nvSpPr>
          <p:cNvPr id="92" name="Google Shape;92;g214732872df_2_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g214732872df_2_2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g214732872df_2_2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g214732872df_2_22"/>
          <p:cNvCxnSpPr/>
          <p:nvPr/>
        </p:nvCxnSpPr>
        <p:spPr>
          <a:xfrm>
            <a:off x="628650" y="1268016"/>
            <a:ext cx="7886700" cy="0"/>
          </a:xfrm>
          <a:prstGeom prst="straightConnector1">
            <a:avLst/>
          </a:prstGeom>
          <a:noFill/>
          <a:ln w="19050" cap="flat" cmpd="sng">
            <a:solidFill>
              <a:srgbClr val="7F7F7F"/>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6"/>
        <p:cNvGrpSpPr/>
        <p:nvPr/>
      </p:nvGrpSpPr>
      <p:grpSpPr>
        <a:xfrm>
          <a:off x="0" y="0"/>
          <a:ext cx="0" cy="0"/>
          <a:chOff x="0" y="0"/>
          <a:chExt cx="0" cy="0"/>
        </a:xfrm>
      </p:grpSpPr>
      <p:sp>
        <p:nvSpPr>
          <p:cNvPr id="97" name="Google Shape;97;g214732872df_2_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g214732872df_2_2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g214732872df_2_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g214732872df_2_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g214732872df_2_2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14732872df_2_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g214732872df_2_3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g214732872df_2_3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g214732872df_2_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g214732872df_2_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g214732872df_2_33"/>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14732872df_2_4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g214732872df_2_4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2" name="Google Shape;112;g214732872df_2_4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g214732872df_2_4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4" name="Google Shape;114;g214732872df_2_4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g214732872df_2_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g214732872df_2_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g214732872df_2_4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3"/>
        <p:cNvGrpSpPr/>
        <p:nvPr/>
      </p:nvGrpSpPr>
      <p:grpSpPr>
        <a:xfrm>
          <a:off x="0" y="0"/>
          <a:ext cx="0" cy="0"/>
          <a:chOff x="0" y="0"/>
          <a:chExt cx="0" cy="0"/>
        </a:xfrm>
      </p:grpSpPr>
      <p:sp>
        <p:nvSpPr>
          <p:cNvPr id="14" name="Google Shape;14;g2106f2d0f0f_0_11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sp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106f2d0f0f_0_11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sp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106f2d0f0f_0_1130"/>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14732872df_2_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g214732872df_2_4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g214732872df_2_4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g214732872df_2_49"/>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g214732872df_2_5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g214732872df_2_5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6" name="Google Shape;126;g214732872df_2_5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7" name="Google Shape;127;g214732872df_2_5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g214732872df_2_5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g214732872df_2_54"/>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g214732872df_2_6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g214732872df_2_61"/>
          <p:cNvSpPr>
            <a:spLocks noGrp="1"/>
          </p:cNvSpPr>
          <p:nvPr>
            <p:ph type="pic" idx="2"/>
          </p:nvPr>
        </p:nvSpPr>
        <p:spPr>
          <a:xfrm>
            <a:off x="3887391" y="740569"/>
            <a:ext cx="4629150" cy="3655219"/>
          </a:xfrm>
          <a:prstGeom prst="rect">
            <a:avLst/>
          </a:prstGeom>
          <a:noFill/>
          <a:ln>
            <a:noFill/>
          </a:ln>
        </p:spPr>
      </p:sp>
      <p:sp>
        <p:nvSpPr>
          <p:cNvPr id="133" name="Google Shape;133;g214732872df_2_61"/>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4" name="Google Shape;134;g214732872df_2_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g214732872df_2_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214732872df_2_6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g214732872df_2_6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g214732872df_2_68"/>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g214732872df_2_6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g214732872df_2_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g214732872df_2_68"/>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g214732872df_2_7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g214732872df_2_7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6" name="Google Shape;146;g214732872df_2_7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g214732872df_2_7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214732872df_2_74"/>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g20ed2b91889_8_5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g20ed2b91889_8_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g20ed2b91889_8_5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
        <p:cNvGrpSpPr/>
        <p:nvPr/>
      </p:nvGrpSpPr>
      <p:grpSpPr>
        <a:xfrm>
          <a:off x="0" y="0"/>
          <a:ext cx="0" cy="0"/>
          <a:chOff x="0" y="0"/>
          <a:chExt cx="0" cy="0"/>
        </a:xfrm>
      </p:grpSpPr>
      <p:sp>
        <p:nvSpPr>
          <p:cNvPr id="161" name="Google Shape;161;g20ed2b91889_8_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g20ed2b91889_8_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63" name="Google Shape;163;g20ed2b91889_8_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g20ed2b91889_8_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g20ed2b91889_8_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6"/>
        <p:cNvGrpSpPr/>
        <p:nvPr/>
      </p:nvGrpSpPr>
      <p:grpSpPr>
        <a:xfrm>
          <a:off x="0" y="0"/>
          <a:ext cx="0" cy="0"/>
          <a:chOff x="0" y="0"/>
          <a:chExt cx="0" cy="0"/>
        </a:xfrm>
      </p:grpSpPr>
      <p:sp>
        <p:nvSpPr>
          <p:cNvPr id="167" name="Google Shape;167;g20ed2b91889_8_1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g20ed2b91889_8_1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69" name="Google Shape;169;g20ed2b91889_8_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g20ed2b91889_8_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g20ed2b91889_8_19"/>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72"/>
        <p:cNvGrpSpPr/>
        <p:nvPr/>
      </p:nvGrpSpPr>
      <p:grpSpPr>
        <a:xfrm>
          <a:off x="0" y="0"/>
          <a:ext cx="0" cy="0"/>
          <a:chOff x="0" y="0"/>
          <a:chExt cx="0" cy="0"/>
        </a:xfrm>
      </p:grpSpPr>
      <p:sp>
        <p:nvSpPr>
          <p:cNvPr id="173" name="Google Shape;173;g20ed2b91889_8_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g20ed2b91889_8_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g20ed2b91889_8_25"/>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76" name="Google Shape;176;g20ed2b91889_8_25"/>
          <p:cNvCxnSpPr/>
          <p:nvPr/>
        </p:nvCxnSpPr>
        <p:spPr>
          <a:xfrm>
            <a:off x="628650" y="1268016"/>
            <a:ext cx="7886700" cy="0"/>
          </a:xfrm>
          <a:prstGeom prst="straightConnector1">
            <a:avLst/>
          </a:prstGeom>
          <a:noFill/>
          <a:ln w="19050" cap="flat" cmpd="sng">
            <a:solidFill>
              <a:srgbClr val="7F7F7F"/>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7"/>
        <p:cNvGrpSpPr/>
        <p:nvPr/>
      </p:nvGrpSpPr>
      <p:grpSpPr>
        <a:xfrm>
          <a:off x="0" y="0"/>
          <a:ext cx="0" cy="0"/>
          <a:chOff x="0" y="0"/>
          <a:chExt cx="0" cy="0"/>
        </a:xfrm>
      </p:grpSpPr>
      <p:sp>
        <p:nvSpPr>
          <p:cNvPr id="178" name="Google Shape;178;g20ed2b91889_8_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g20ed2b91889_8_3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0" name="Google Shape;180;g20ed2b91889_8_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1" name="Google Shape;181;g20ed2b91889_8_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g20ed2b91889_8_3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g20ed2b91889_8_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 name="Google Shape;185;g20ed2b91889_8_36"/>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6" name="Google Shape;186;g20ed2b91889_8_36"/>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7" name="Google Shape;187;g20ed2b91889_8_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g20ed2b91889_8_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g20ed2b91889_8_36"/>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g20ed2b91889_8_43"/>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g20ed2b91889_8_43"/>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3" name="Google Shape;193;g20ed2b91889_8_43"/>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4" name="Google Shape;194;g20ed2b91889_8_43"/>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5" name="Google Shape;195;g20ed2b91889_8_43"/>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g20ed2b91889_8_4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g20ed2b91889_8_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 name="Google Shape;198;g20ed2b91889_8_43"/>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g20ed2b91889_8_5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g20ed2b91889_8_5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g20ed2b91889_8_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g20ed2b91889_8_5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g20ed2b91889_8_6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g20ed2b91889_8_6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7" name="Google Shape;207;g20ed2b91889_8_6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08" name="Google Shape;208;g20ed2b91889_8_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 name="Google Shape;209;g20ed2b91889_8_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g20ed2b91889_8_6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g20ed2b91889_8_6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g20ed2b91889_8_68"/>
          <p:cNvSpPr>
            <a:spLocks noGrp="1"/>
          </p:cNvSpPr>
          <p:nvPr>
            <p:ph type="pic" idx="2"/>
          </p:nvPr>
        </p:nvSpPr>
        <p:spPr>
          <a:xfrm>
            <a:off x="3887391" y="740569"/>
            <a:ext cx="4629150" cy="3655219"/>
          </a:xfrm>
          <a:prstGeom prst="rect">
            <a:avLst/>
          </a:prstGeom>
          <a:noFill/>
          <a:ln>
            <a:noFill/>
          </a:ln>
        </p:spPr>
      </p:sp>
      <p:sp>
        <p:nvSpPr>
          <p:cNvPr id="214" name="Google Shape;214;g20ed2b91889_8_6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5" name="Google Shape;215;g20ed2b91889_8_6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g20ed2b91889_8_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g20ed2b91889_8_68"/>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g20ed2b91889_8_7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20ed2b91889_8_7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20ed2b91889_8_7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g20ed2b91889_8_7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g20ed2b91889_8_75"/>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g20ed2b91889_8_81"/>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g20ed2b91889_8_81"/>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g20ed2b91889_8_8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g20ed2b91889_8_8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9" name="Google Shape;229;g20ed2b91889_8_8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4"/>
        <p:cNvGrpSpPr/>
        <p:nvPr/>
      </p:nvGrpSpPr>
      <p:grpSpPr>
        <a:xfrm>
          <a:off x="0" y="0"/>
          <a:ext cx="0" cy="0"/>
          <a:chOff x="0" y="0"/>
          <a:chExt cx="0" cy="0"/>
        </a:xfrm>
      </p:grpSpPr>
      <p:sp>
        <p:nvSpPr>
          <p:cNvPr id="25" name="Google Shape;25;g219ad3962ec_0_872"/>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g219ad3962ec_0_872"/>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 name="Google Shape;27;g219ad3962ec_0_8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219ad3962ec_0_8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g219ad3962ec_0_872"/>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 name="Google Shape;4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5" name="Google Shape;45;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9" name="Google Shape;4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g214732872df_2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214732872df_2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g214732872df_2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g214732872df_2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g214732872df_2_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20ed2b91889_8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g20ed2b91889_8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2" name="Google Shape;152;g20ed2b91889_8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3" name="Google Shape;153;g20ed2b91889_8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4" name="Google Shape;154;g20ed2b91889_8_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g20ed2b91889_8_0"/>
          <p:cNvSpPr txBox="1"/>
          <p:nvPr/>
        </p:nvSpPr>
        <p:spPr>
          <a:xfrm>
            <a:off x="7953789" y="4986958"/>
            <a:ext cx="988944" cy="161583"/>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Calibri"/>
                <a:ea typeface="Calibri"/>
                <a:cs typeface="Calibri"/>
                <a:sym typeface="Calibri"/>
              </a:rPr>
              <a:t>© New Localism Associates</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www.weforum.org/agenda/2019/12/the-global-decline-of-manufacturing" TargetMode="External"/><Relationship Id="rId4" Type="http://schemas.openxmlformats.org/officeDocument/2006/relationships/hyperlink" Target="https://www.weforum.org/agenda/2019/12/the-global-decline-of-manufacturi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lustermapping.u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whitehouse.gov/invest/"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semiconductors.org/the-chips-act-has-already-sparked-200-billion-in-private-investments-for-u-s-semiconductor-produc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www.energy.gov/investments-american-made-energy" TargetMode="External"/><Relationship Id="rId4" Type="http://schemas.openxmlformats.org/officeDocument/2006/relationships/hyperlink" Target="https://publications.anl.gov/anlpubs/2022/11/178584.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energy.gov/investments-american-made-energy"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www.clusterindustrial.com.mx/noticia/3353/69-empresas-han-llegado-por-nearshoring-en-la-era-t-mec-cb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goodjobsfirst.org/abou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https://www.cto.mil/news/dod-public-private-partnerships-focus-on-manufacturing-innovations-to-fight-covid-19-and-build-the-industrial-bas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5.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onthemap.ces.census.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media.defense.gov/2023/Jan/26/2003150429/-1/-1/0/SMALL-BUSINESS-STRATEGY.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www2.deloitte.com/us/en/insights/industry/manufacturing/manufacturing-industry-diversity.htm"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cincinnatiport.org/our-work/manufacturing-and-industrial-revitalization/site-readines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weforum.org/agenda/2019/12/the-global-decline-of-manufactur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weforum.org/agenda/2019/12/the-global-decline-of-manufactur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3"/>
        <p:cNvGrpSpPr/>
        <p:nvPr/>
      </p:nvGrpSpPr>
      <p:grpSpPr>
        <a:xfrm>
          <a:off x="0" y="0"/>
          <a:ext cx="0" cy="0"/>
          <a:chOff x="0" y="0"/>
          <a:chExt cx="0" cy="0"/>
        </a:xfrm>
      </p:grpSpPr>
      <p:sp>
        <p:nvSpPr>
          <p:cNvPr id="234" name="Google Shape;234;p1"/>
          <p:cNvSpPr txBox="1">
            <a:spLocks noGrp="1"/>
          </p:cNvSpPr>
          <p:nvPr>
            <p:ph type="ctrTitle"/>
          </p:nvPr>
        </p:nvSpPr>
        <p:spPr>
          <a:xfrm>
            <a:off x="311700" y="410450"/>
            <a:ext cx="8520600" cy="1427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778"/>
              <a:buNone/>
            </a:pPr>
            <a:r>
              <a:rPr lang="en-US" sz="3400" b="1">
                <a:solidFill>
                  <a:schemeClr val="lt1"/>
                </a:solidFill>
                <a:latin typeface="Raleway"/>
                <a:ea typeface="Raleway"/>
                <a:cs typeface="Raleway"/>
                <a:sym typeface="Raleway"/>
              </a:rPr>
              <a:t>Everything Everywhere All at Once</a:t>
            </a:r>
            <a:endParaRPr sz="3400" b="1">
              <a:solidFill>
                <a:schemeClr val="lt1"/>
              </a:solidFill>
              <a:latin typeface="Raleway"/>
              <a:ea typeface="Raleway"/>
              <a:cs typeface="Raleway"/>
              <a:sym typeface="Raleway"/>
            </a:endParaRPr>
          </a:p>
        </p:txBody>
      </p:sp>
      <p:sp>
        <p:nvSpPr>
          <p:cNvPr id="235" name="Google Shape;235;p1"/>
          <p:cNvSpPr txBox="1">
            <a:spLocks noGrp="1"/>
          </p:cNvSpPr>
          <p:nvPr>
            <p:ph type="subTitle" idx="1"/>
          </p:nvPr>
        </p:nvSpPr>
        <p:spPr>
          <a:xfrm>
            <a:off x="396950" y="2034900"/>
            <a:ext cx="7678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000" b="1">
                <a:solidFill>
                  <a:schemeClr val="lt1"/>
                </a:solidFill>
                <a:latin typeface="Raleway"/>
                <a:ea typeface="Raleway"/>
                <a:cs typeface="Raleway"/>
                <a:sym typeface="Raleway"/>
              </a:rPr>
              <a:t>The Industrial Transition and the US City </a:t>
            </a:r>
            <a:endParaRPr sz="2000" b="1">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1200">
                <a:solidFill>
                  <a:schemeClr val="lt1"/>
                </a:solidFill>
                <a:latin typeface="Raleway"/>
                <a:ea typeface="Raleway"/>
                <a:cs typeface="Raleway"/>
                <a:sym typeface="Raleway"/>
              </a:rPr>
              <a:t>Bruce Katz, Co-Founder and Director, Nowak Metro Finance Lab, Drexel University</a:t>
            </a: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1200" b="1">
                <a:solidFill>
                  <a:schemeClr val="accent6"/>
                </a:solidFill>
                <a:latin typeface="Raleway"/>
                <a:ea typeface="Raleway"/>
                <a:cs typeface="Raleway"/>
                <a:sym typeface="Raleway"/>
              </a:rPr>
              <a:t>April 2023</a:t>
            </a:r>
            <a:endParaRPr sz="1200" b="1">
              <a:solidFill>
                <a:schemeClr val="accent6"/>
              </a:solidFill>
              <a:latin typeface="Raleway"/>
              <a:ea typeface="Raleway"/>
              <a:cs typeface="Raleway"/>
              <a:sym typeface="Raleway"/>
            </a:endParaRPr>
          </a:p>
        </p:txBody>
      </p:sp>
      <p:cxnSp>
        <p:nvCxnSpPr>
          <p:cNvPr id="236" name="Google Shape;236;p1"/>
          <p:cNvCxnSpPr/>
          <p:nvPr/>
        </p:nvCxnSpPr>
        <p:spPr>
          <a:xfrm rot="10800000" flipH="1">
            <a:off x="459400" y="1930075"/>
            <a:ext cx="3672900" cy="12300"/>
          </a:xfrm>
          <a:prstGeom prst="straightConnector1">
            <a:avLst/>
          </a:prstGeom>
          <a:noFill/>
          <a:ln w="28575" cap="flat" cmpd="sng">
            <a:solidFill>
              <a:schemeClr val="accent6"/>
            </a:solidFill>
            <a:prstDash val="solid"/>
            <a:round/>
            <a:headEnd type="none" w="sm" len="sm"/>
            <a:tailEnd type="none" w="sm" len="sm"/>
          </a:ln>
        </p:spPr>
      </p:cxnSp>
      <p:pic>
        <p:nvPicPr>
          <p:cNvPr id="237" name="Google Shape;237;p1"/>
          <p:cNvPicPr preferRelativeResize="0"/>
          <p:nvPr/>
        </p:nvPicPr>
        <p:blipFill rotWithShape="1">
          <a:blip r:embed="rId3">
            <a:alphaModFix/>
          </a:blip>
          <a:srcRect/>
          <a:stretch/>
        </p:blipFill>
        <p:spPr>
          <a:xfrm>
            <a:off x="6988800" y="4670150"/>
            <a:ext cx="1843502" cy="258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376b733774_2_145"/>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On top of federal programs, several states are making major moves to take advantage of the moment</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a:solidFill>
                <a:srgbClr val="1C4587"/>
              </a:solidFill>
              <a:latin typeface="Raleway"/>
              <a:ea typeface="Raleway"/>
              <a:cs typeface="Raleway"/>
              <a:sym typeface="Raleway"/>
            </a:endParaRPr>
          </a:p>
          <a:p>
            <a:pPr marL="0" lvl="0" indent="0" algn="l" rtl="0">
              <a:lnSpc>
                <a:spcPct val="90000"/>
              </a:lnSpc>
              <a:spcBef>
                <a:spcPts val="0"/>
              </a:spcBef>
              <a:spcAft>
                <a:spcPts val="0"/>
              </a:spcAft>
              <a:buClr>
                <a:schemeClr val="dk1"/>
              </a:buClr>
              <a:buSzPts val="2400"/>
              <a:buFont typeface="Calibri"/>
              <a:buNone/>
            </a:pP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a:solidFill>
                <a:srgbClr val="1C4587"/>
              </a:solidFill>
              <a:latin typeface="Raleway"/>
              <a:ea typeface="Raleway"/>
              <a:cs typeface="Raleway"/>
              <a:sym typeface="Raleway"/>
            </a:endParaRPr>
          </a:p>
        </p:txBody>
      </p:sp>
      <p:sp>
        <p:nvSpPr>
          <p:cNvPr id="393" name="Google Shape;393;g2376b733774_2_145"/>
          <p:cNvSpPr txBox="1"/>
          <p:nvPr/>
        </p:nvSpPr>
        <p:spPr>
          <a:xfrm>
            <a:off x="0" y="4951199"/>
            <a:ext cx="69432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New Localism Associates.</a:t>
            </a:r>
            <a:endParaRPr sz="800" b="0" i="0" u="none" strike="noStrike" cap="none">
              <a:solidFill>
                <a:schemeClr val="dk1"/>
              </a:solidFill>
              <a:latin typeface="Raleway"/>
              <a:ea typeface="Raleway"/>
              <a:cs typeface="Raleway"/>
              <a:sym typeface="Raleway"/>
            </a:endParaRPr>
          </a:p>
        </p:txBody>
      </p:sp>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
        <p:nvSpPr>
          <p:cNvPr id="395" name="Google Shape;395;g2376b733774_2_145"/>
          <p:cNvSpPr txBox="1"/>
          <p:nvPr/>
        </p:nvSpPr>
        <p:spPr>
          <a:xfrm>
            <a:off x="657130" y="2590137"/>
            <a:ext cx="1752000" cy="1670100"/>
          </a:xfrm>
          <a:prstGeom prst="rect">
            <a:avLst/>
          </a:prstGeom>
          <a:noFill/>
          <a:ln>
            <a:noFill/>
          </a:ln>
        </p:spPr>
        <p:txBody>
          <a:bodyPr spcFirstLastPara="1" wrap="square" lIns="68575" tIns="34275" rIns="68575" bIns="34275" anchor="t" anchorCtr="0">
            <a:spAutoFit/>
          </a:bodyPr>
          <a:lstStyle/>
          <a:p>
            <a:pPr marL="215900" marR="0" lvl="0" indent="-209550" algn="l" rtl="0">
              <a:lnSpc>
                <a:spcPct val="10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Detroit Center of Innovation, Michigan Central, and Wayne State: </a:t>
            </a:r>
            <a:r>
              <a:rPr lang="en-US" sz="1300" b="0" i="0" u="none" strike="noStrike" cap="none">
                <a:solidFill>
                  <a:schemeClr val="dk1"/>
                </a:solidFill>
                <a:latin typeface="Raleway"/>
                <a:ea typeface="Raleway"/>
                <a:cs typeface="Raleway"/>
                <a:sym typeface="Raleway"/>
              </a:rPr>
              <a:t>$100M </a:t>
            </a:r>
            <a:r>
              <a:rPr lang="en-US" sz="1300" b="0" i="1" u="none" strike="noStrike" cap="none">
                <a:solidFill>
                  <a:schemeClr val="dk1"/>
                </a:solidFill>
                <a:latin typeface="Raleway"/>
                <a:ea typeface="Raleway"/>
                <a:cs typeface="Raleway"/>
                <a:sym typeface="Raleway"/>
              </a:rPr>
              <a:t>each</a:t>
            </a:r>
            <a:r>
              <a:rPr lang="en-US" sz="1300" b="0" i="0" u="none" strike="noStrike" cap="none">
                <a:solidFill>
                  <a:schemeClr val="dk1"/>
                </a:solidFill>
                <a:latin typeface="Raleway"/>
                <a:ea typeface="Raleway"/>
                <a:cs typeface="Raleway"/>
                <a:sym typeface="Raleway"/>
              </a:rPr>
              <a:t> to advance research, innovation, and entrepreneurship</a:t>
            </a:r>
            <a:endParaRPr sz="1000" b="0" i="0" u="none" strike="noStrike" cap="none">
              <a:solidFill>
                <a:srgbClr val="000000"/>
              </a:solidFill>
              <a:latin typeface="Raleway"/>
              <a:ea typeface="Raleway"/>
              <a:cs typeface="Raleway"/>
              <a:sym typeface="Raleway"/>
            </a:endParaRPr>
          </a:p>
        </p:txBody>
      </p:sp>
      <p:pic>
        <p:nvPicPr>
          <p:cNvPr id="396" name="Google Shape;396;g2376b733774_2_145" descr="Michigan Icon 1443176"/>
          <p:cNvPicPr preferRelativeResize="0"/>
          <p:nvPr/>
        </p:nvPicPr>
        <p:blipFill rotWithShape="1">
          <a:blip r:embed="rId3">
            <a:alphaModFix/>
          </a:blip>
          <a:srcRect l="18008" t="21003" r="16623" b="20131"/>
          <a:stretch/>
        </p:blipFill>
        <p:spPr>
          <a:xfrm>
            <a:off x="1107754" y="1730324"/>
            <a:ext cx="850739" cy="766100"/>
          </a:xfrm>
          <a:prstGeom prst="rect">
            <a:avLst/>
          </a:prstGeom>
          <a:noFill/>
          <a:ln>
            <a:noFill/>
          </a:ln>
        </p:spPr>
      </p:pic>
      <p:pic>
        <p:nvPicPr>
          <p:cNvPr id="397" name="Google Shape;397;g2376b733774_2_145" descr="ohio Icon 2381650"/>
          <p:cNvPicPr preferRelativeResize="0"/>
          <p:nvPr/>
        </p:nvPicPr>
        <p:blipFill rotWithShape="1">
          <a:blip r:embed="rId4">
            <a:alphaModFix/>
          </a:blip>
          <a:srcRect/>
          <a:stretch/>
        </p:blipFill>
        <p:spPr>
          <a:xfrm>
            <a:off x="3177271" y="1800161"/>
            <a:ext cx="626425" cy="626425"/>
          </a:xfrm>
          <a:prstGeom prst="rect">
            <a:avLst/>
          </a:prstGeom>
          <a:noFill/>
          <a:ln>
            <a:noFill/>
          </a:ln>
        </p:spPr>
      </p:pic>
      <p:pic>
        <p:nvPicPr>
          <p:cNvPr id="398" name="Google Shape;398;g2376b733774_2_145" descr="New York Icon 3402659"/>
          <p:cNvPicPr preferRelativeResize="0"/>
          <p:nvPr/>
        </p:nvPicPr>
        <p:blipFill rotWithShape="1">
          <a:blip r:embed="rId5">
            <a:alphaModFix/>
          </a:blip>
          <a:srcRect l="20699" t="25234" r="20004" b="22444"/>
          <a:stretch/>
        </p:blipFill>
        <p:spPr>
          <a:xfrm>
            <a:off x="3970833" y="1800161"/>
            <a:ext cx="709948" cy="626425"/>
          </a:xfrm>
          <a:prstGeom prst="rect">
            <a:avLst/>
          </a:prstGeom>
          <a:noFill/>
          <a:ln>
            <a:noFill/>
          </a:ln>
        </p:spPr>
      </p:pic>
      <p:sp>
        <p:nvSpPr>
          <p:cNvPr id="399" name="Google Shape;399;g2376b733774_2_145"/>
          <p:cNvSpPr txBox="1"/>
          <p:nvPr/>
        </p:nvSpPr>
        <p:spPr>
          <a:xfrm>
            <a:off x="2719763" y="2590121"/>
            <a:ext cx="2313900" cy="20076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Intel in Ohio: </a:t>
            </a:r>
            <a:r>
              <a:rPr lang="en-US" sz="1300" b="0" i="0" u="none" strike="noStrike" cap="none">
                <a:solidFill>
                  <a:schemeClr val="dk1"/>
                </a:solidFill>
                <a:latin typeface="Raleway"/>
                <a:ea typeface="Raleway"/>
                <a:cs typeface="Raleway"/>
                <a:sym typeface="Raleway"/>
              </a:rPr>
              <a:t>$1B+ incentives for Intel’s new plant in Licking County (job creation tax credit; roads, sewage, and water projects)</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Micron in New York</a:t>
            </a:r>
            <a:r>
              <a:rPr lang="en-US" sz="1300" b="0" i="0" u="none" strike="noStrike" cap="none">
                <a:solidFill>
                  <a:schemeClr val="dk1"/>
                </a:solidFill>
                <a:latin typeface="Raleway"/>
                <a:ea typeface="Raleway"/>
                <a:cs typeface="Raleway"/>
                <a:sym typeface="Raleway"/>
              </a:rPr>
              <a:t>: $10B Green CHIPS Bill to attract big manufacturers to the state</a:t>
            </a:r>
            <a:endParaRPr sz="1000" b="0" i="0" u="none" strike="noStrike" cap="none">
              <a:solidFill>
                <a:srgbClr val="000000"/>
              </a:solidFill>
              <a:latin typeface="Raleway"/>
              <a:ea typeface="Raleway"/>
              <a:cs typeface="Raleway"/>
              <a:sym typeface="Raleway"/>
            </a:endParaRPr>
          </a:p>
        </p:txBody>
      </p:sp>
      <p:sp>
        <p:nvSpPr>
          <p:cNvPr id="400" name="Google Shape;400;g2376b733774_2_145"/>
          <p:cNvSpPr txBox="1"/>
          <p:nvPr/>
        </p:nvSpPr>
        <p:spPr>
          <a:xfrm>
            <a:off x="595574" y="1165533"/>
            <a:ext cx="1875000" cy="469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New Centers of Excellence</a:t>
            </a:r>
            <a:endParaRPr sz="1000" b="0" i="0" u="none" strike="noStrike" cap="none">
              <a:solidFill>
                <a:srgbClr val="000000"/>
              </a:solidFill>
              <a:latin typeface="Raleway"/>
              <a:ea typeface="Raleway"/>
              <a:cs typeface="Raleway"/>
              <a:sym typeface="Raleway"/>
            </a:endParaRPr>
          </a:p>
        </p:txBody>
      </p:sp>
      <p:sp>
        <p:nvSpPr>
          <p:cNvPr id="401" name="Google Shape;401;g2376b733774_2_145"/>
          <p:cNvSpPr txBox="1"/>
          <p:nvPr/>
        </p:nvSpPr>
        <p:spPr>
          <a:xfrm>
            <a:off x="2939224" y="1061658"/>
            <a:ext cx="1875000" cy="669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Aggressive Manufacturing Incentives</a:t>
            </a:r>
            <a:endParaRPr sz="1000" b="0" i="0" u="none" strike="noStrike" cap="none">
              <a:solidFill>
                <a:srgbClr val="000000"/>
              </a:solidFill>
              <a:latin typeface="Raleway"/>
              <a:ea typeface="Raleway"/>
              <a:cs typeface="Raleway"/>
              <a:sym typeface="Raleway"/>
            </a:endParaRPr>
          </a:p>
        </p:txBody>
      </p:sp>
      <p:sp>
        <p:nvSpPr>
          <p:cNvPr id="402" name="Google Shape;402;g2376b733774_2_145"/>
          <p:cNvSpPr txBox="1"/>
          <p:nvPr/>
        </p:nvSpPr>
        <p:spPr>
          <a:xfrm>
            <a:off x="5964883" y="1165533"/>
            <a:ext cx="1875000" cy="469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Regional Economic Development</a:t>
            </a:r>
            <a:endParaRPr sz="1000" b="0" i="0" u="none" strike="noStrike" cap="none">
              <a:solidFill>
                <a:srgbClr val="000000"/>
              </a:solidFill>
              <a:latin typeface="Raleway"/>
              <a:ea typeface="Raleway"/>
              <a:cs typeface="Raleway"/>
              <a:sym typeface="Raleway"/>
            </a:endParaRPr>
          </a:p>
        </p:txBody>
      </p:sp>
      <p:sp>
        <p:nvSpPr>
          <p:cNvPr id="403" name="Google Shape;403;g2376b733774_2_145"/>
          <p:cNvSpPr txBox="1"/>
          <p:nvPr/>
        </p:nvSpPr>
        <p:spPr>
          <a:xfrm>
            <a:off x="5230475" y="2600946"/>
            <a:ext cx="3343800" cy="21507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California Economic Resilience Fund: </a:t>
            </a:r>
            <a:r>
              <a:rPr lang="en-US" sz="1300" b="0" i="0" u="none" strike="noStrike" cap="none">
                <a:solidFill>
                  <a:schemeClr val="dk1"/>
                </a:solidFill>
                <a:latin typeface="Raleway"/>
                <a:ea typeface="Raleway"/>
                <a:cs typeface="Raleway"/>
                <a:sym typeface="Raleway"/>
              </a:rPr>
              <a:t>$500M Community Economic Resilience Fund for regional economic strategies</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Connecticut Innovation Corridor: </a:t>
            </a:r>
            <a:r>
              <a:rPr lang="en-US" sz="1300" b="0" i="0" u="none" strike="noStrike" cap="none">
                <a:solidFill>
                  <a:schemeClr val="dk1"/>
                </a:solidFill>
                <a:latin typeface="Raleway"/>
                <a:ea typeface="Raleway"/>
                <a:cs typeface="Raleway"/>
                <a:sym typeface="Raleway"/>
              </a:rPr>
              <a:t>$100M for regional economic clusters </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Indiana Regional Economic Acceleration &amp; Development Initiative:</a:t>
            </a:r>
            <a:r>
              <a:rPr lang="en-US" sz="1300" b="0" i="0" u="none" strike="noStrike" cap="none">
                <a:solidFill>
                  <a:schemeClr val="dk1"/>
                </a:solidFill>
                <a:latin typeface="Raleway"/>
                <a:ea typeface="Raleway"/>
                <a:cs typeface="Raleway"/>
                <a:sym typeface="Raleway"/>
              </a:rPr>
              <a:t> $500M for regional strategic investments</a:t>
            </a:r>
            <a:endParaRPr sz="1000" b="0" i="0" u="none" strike="noStrike" cap="none">
              <a:solidFill>
                <a:srgbClr val="000000"/>
              </a:solidFill>
              <a:latin typeface="Raleway"/>
              <a:ea typeface="Raleway"/>
              <a:cs typeface="Raleway"/>
              <a:sym typeface="Raleway"/>
            </a:endParaRPr>
          </a:p>
          <a:p>
            <a:pPr marL="177800" marR="0" lvl="0" indent="-88900" algn="l" rtl="0">
              <a:lnSpc>
                <a:spcPct val="90000"/>
              </a:lnSpc>
              <a:spcBef>
                <a:spcPts val="800"/>
              </a:spcBef>
              <a:spcAft>
                <a:spcPts val="0"/>
              </a:spcAft>
              <a:buClr>
                <a:schemeClr val="dk1"/>
              </a:buClr>
              <a:buSzPts val="1400"/>
              <a:buFont typeface="Arial"/>
              <a:buNone/>
            </a:pPr>
            <a:endParaRPr sz="1300" b="0" i="0" u="none" strike="noStrike" cap="none">
              <a:solidFill>
                <a:schemeClr val="dk1"/>
              </a:solidFill>
              <a:latin typeface="Raleway"/>
              <a:ea typeface="Raleway"/>
              <a:cs typeface="Raleway"/>
              <a:sym typeface="Raleway"/>
            </a:endParaRPr>
          </a:p>
        </p:txBody>
      </p:sp>
      <p:pic>
        <p:nvPicPr>
          <p:cNvPr id="404" name="Google Shape;404;g2376b733774_2_145" descr="california Icon 1106999"/>
          <p:cNvPicPr preferRelativeResize="0"/>
          <p:nvPr/>
        </p:nvPicPr>
        <p:blipFill rotWithShape="1">
          <a:blip r:embed="rId6">
            <a:alphaModFix/>
          </a:blip>
          <a:srcRect/>
          <a:stretch/>
        </p:blipFill>
        <p:spPr>
          <a:xfrm>
            <a:off x="5950077" y="1825363"/>
            <a:ext cx="576021" cy="576020"/>
          </a:xfrm>
          <a:prstGeom prst="rect">
            <a:avLst/>
          </a:prstGeom>
          <a:noFill/>
          <a:ln>
            <a:noFill/>
          </a:ln>
        </p:spPr>
      </p:pic>
      <p:pic>
        <p:nvPicPr>
          <p:cNvPr id="405" name="Google Shape;405;g2376b733774_2_145" descr="connecticut Icon 939276"/>
          <p:cNvPicPr preferRelativeResize="0"/>
          <p:nvPr/>
        </p:nvPicPr>
        <p:blipFill rotWithShape="1">
          <a:blip r:embed="rId7">
            <a:alphaModFix/>
          </a:blip>
          <a:srcRect/>
          <a:stretch/>
        </p:blipFill>
        <p:spPr>
          <a:xfrm>
            <a:off x="6626981" y="1817929"/>
            <a:ext cx="626424" cy="626424"/>
          </a:xfrm>
          <a:prstGeom prst="rect">
            <a:avLst/>
          </a:prstGeom>
          <a:noFill/>
          <a:ln>
            <a:noFill/>
          </a:ln>
        </p:spPr>
      </p:pic>
      <p:pic>
        <p:nvPicPr>
          <p:cNvPr id="406" name="Google Shape;406;g2376b733774_2_145" descr="Indiana Icon 1012854"/>
          <p:cNvPicPr preferRelativeResize="0"/>
          <p:nvPr/>
        </p:nvPicPr>
        <p:blipFill rotWithShape="1">
          <a:blip r:embed="rId8">
            <a:alphaModFix/>
          </a:blip>
          <a:srcRect l="25668" t="14860" r="25981" b="13454"/>
          <a:stretch/>
        </p:blipFill>
        <p:spPr>
          <a:xfrm>
            <a:off x="7282688" y="1766160"/>
            <a:ext cx="435776" cy="6460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19e6cbf010_0_235"/>
          <p:cNvSpPr/>
          <p:nvPr/>
        </p:nvSpPr>
        <p:spPr>
          <a:xfrm flipH="1">
            <a:off x="4339900" y="1507475"/>
            <a:ext cx="4443600" cy="5616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2" name="Google Shape;412;g219e6cbf010_0_235"/>
          <p:cNvGrpSpPr/>
          <p:nvPr/>
        </p:nvGrpSpPr>
        <p:grpSpPr>
          <a:xfrm flipH="1">
            <a:off x="534674" y="950661"/>
            <a:ext cx="525737" cy="525737"/>
            <a:chOff x="5025351" y="238125"/>
            <a:chExt cx="483125" cy="483125"/>
          </a:xfrm>
        </p:grpSpPr>
        <p:sp>
          <p:nvSpPr>
            <p:cNvPr id="413" name="Google Shape;413;g219e6cbf010_0_235"/>
            <p:cNvSpPr/>
            <p:nvPr/>
          </p:nvSpPr>
          <p:spPr>
            <a:xfrm>
              <a:off x="5025351" y="238125"/>
              <a:ext cx="483125" cy="483125"/>
            </a:xfrm>
            <a:custGeom>
              <a:avLst/>
              <a:gdLst/>
              <a:ahLst/>
              <a:cxnLst/>
              <a:rect l="l" t="t" r="r" b="b"/>
              <a:pathLst>
                <a:path w="19325" h="19325" extrusionOk="0">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4" name="Google Shape;414;g219e6cbf010_0_235"/>
            <p:cNvSpPr/>
            <p:nvPr/>
          </p:nvSpPr>
          <p:spPr>
            <a:xfrm>
              <a:off x="5082926" y="465550"/>
              <a:ext cx="84875" cy="28325"/>
            </a:xfrm>
            <a:custGeom>
              <a:avLst/>
              <a:gdLst/>
              <a:ahLst/>
              <a:cxnLst/>
              <a:rect l="l" t="t" r="r" b="b"/>
              <a:pathLst>
                <a:path w="3395" h="1133" extrusionOk="0">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5" name="Google Shape;415;g219e6cbf010_0_235"/>
            <p:cNvSpPr/>
            <p:nvPr/>
          </p:nvSpPr>
          <p:spPr>
            <a:xfrm>
              <a:off x="5224476" y="465550"/>
              <a:ext cx="84875" cy="28325"/>
            </a:xfrm>
            <a:custGeom>
              <a:avLst/>
              <a:gdLst/>
              <a:ahLst/>
              <a:cxnLst/>
              <a:rect l="l" t="t" r="r" b="b"/>
              <a:pathLst>
                <a:path w="3395" h="1133" extrusionOk="0">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6" name="Google Shape;416;g219e6cbf010_0_235"/>
            <p:cNvSpPr/>
            <p:nvPr/>
          </p:nvSpPr>
          <p:spPr>
            <a:xfrm>
              <a:off x="5366001" y="465550"/>
              <a:ext cx="84875" cy="28325"/>
            </a:xfrm>
            <a:custGeom>
              <a:avLst/>
              <a:gdLst/>
              <a:ahLst/>
              <a:cxnLst/>
              <a:rect l="l" t="t" r="r" b="b"/>
              <a:pathLst>
                <a:path w="3395" h="1133" extrusionOk="0">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7" name="Google Shape;417;g219e6cbf010_0_235"/>
            <p:cNvSpPr/>
            <p:nvPr/>
          </p:nvSpPr>
          <p:spPr>
            <a:xfrm>
              <a:off x="5082926" y="550475"/>
              <a:ext cx="84875" cy="28325"/>
            </a:xfrm>
            <a:custGeom>
              <a:avLst/>
              <a:gdLst/>
              <a:ahLst/>
              <a:cxnLst/>
              <a:rect l="l" t="t" r="r" b="b"/>
              <a:pathLst>
                <a:path w="3395" h="1133" extrusionOk="0">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8" name="Google Shape;418;g219e6cbf010_0_235"/>
            <p:cNvSpPr/>
            <p:nvPr/>
          </p:nvSpPr>
          <p:spPr>
            <a:xfrm>
              <a:off x="5224476" y="550475"/>
              <a:ext cx="84875" cy="28325"/>
            </a:xfrm>
            <a:custGeom>
              <a:avLst/>
              <a:gdLst/>
              <a:ahLst/>
              <a:cxnLst/>
              <a:rect l="l" t="t" r="r" b="b"/>
              <a:pathLst>
                <a:path w="3395" h="1133" extrusionOk="0">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9" name="Google Shape;419;g219e6cbf010_0_235"/>
            <p:cNvSpPr/>
            <p:nvPr/>
          </p:nvSpPr>
          <p:spPr>
            <a:xfrm>
              <a:off x="5366001" y="550475"/>
              <a:ext cx="84875" cy="28325"/>
            </a:xfrm>
            <a:custGeom>
              <a:avLst/>
              <a:gdLst/>
              <a:ahLst/>
              <a:cxnLst/>
              <a:rect l="l" t="t" r="r" b="b"/>
              <a:pathLst>
                <a:path w="3395" h="1133" extrusionOk="0">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20" name="Google Shape;420;g219e6cbf010_0_235"/>
            <p:cNvSpPr/>
            <p:nvPr/>
          </p:nvSpPr>
          <p:spPr>
            <a:xfrm>
              <a:off x="5082926" y="636300"/>
              <a:ext cx="84875" cy="28325"/>
            </a:xfrm>
            <a:custGeom>
              <a:avLst/>
              <a:gdLst/>
              <a:ahLst/>
              <a:cxnLst/>
              <a:rect l="l" t="t" r="r" b="b"/>
              <a:pathLst>
                <a:path w="3395" h="1133" extrusionOk="0">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21" name="Google Shape;421;g219e6cbf010_0_235"/>
            <p:cNvSpPr/>
            <p:nvPr/>
          </p:nvSpPr>
          <p:spPr>
            <a:xfrm>
              <a:off x="5224476" y="636300"/>
              <a:ext cx="84875" cy="28325"/>
            </a:xfrm>
            <a:custGeom>
              <a:avLst/>
              <a:gdLst/>
              <a:ahLst/>
              <a:cxnLst/>
              <a:rect l="l" t="t" r="r" b="b"/>
              <a:pathLst>
                <a:path w="3395" h="1133" extrusionOk="0">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22" name="Google Shape;422;g219e6cbf010_0_235"/>
            <p:cNvSpPr/>
            <p:nvPr/>
          </p:nvSpPr>
          <p:spPr>
            <a:xfrm>
              <a:off x="5366001" y="636300"/>
              <a:ext cx="84875" cy="28325"/>
            </a:xfrm>
            <a:custGeom>
              <a:avLst/>
              <a:gdLst/>
              <a:ahLst/>
              <a:cxnLst/>
              <a:rect l="l" t="t" r="r" b="b"/>
              <a:pathLst>
                <a:path w="3395" h="1133" extrusionOk="0">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pic>
        <p:nvPicPr>
          <p:cNvPr id="423" name="Google Shape;423;g219e6cbf010_0_235"/>
          <p:cNvPicPr preferRelativeResize="0"/>
          <p:nvPr/>
        </p:nvPicPr>
        <p:blipFill rotWithShape="1">
          <a:blip r:embed="rId3">
            <a:alphaModFix/>
          </a:blip>
          <a:srcRect l="8189" t="4760"/>
          <a:stretch/>
        </p:blipFill>
        <p:spPr>
          <a:xfrm>
            <a:off x="827613" y="2435200"/>
            <a:ext cx="3002563" cy="1799275"/>
          </a:xfrm>
          <a:prstGeom prst="rect">
            <a:avLst/>
          </a:prstGeom>
          <a:noFill/>
          <a:ln>
            <a:noFill/>
          </a:ln>
        </p:spPr>
      </p:pic>
      <p:grpSp>
        <p:nvGrpSpPr>
          <p:cNvPr id="424" name="Google Shape;424;g219e6cbf010_0_235"/>
          <p:cNvGrpSpPr/>
          <p:nvPr/>
        </p:nvGrpSpPr>
        <p:grpSpPr>
          <a:xfrm>
            <a:off x="905934" y="4234466"/>
            <a:ext cx="2845944" cy="354373"/>
            <a:chOff x="488850" y="929625"/>
            <a:chExt cx="3338351" cy="481944"/>
          </a:xfrm>
        </p:grpSpPr>
        <p:pic>
          <p:nvPicPr>
            <p:cNvPr id="425" name="Google Shape;425;g219e6cbf010_0_235"/>
            <p:cNvPicPr preferRelativeResize="0"/>
            <p:nvPr/>
          </p:nvPicPr>
          <p:blipFill rotWithShape="1">
            <a:blip r:embed="rId4">
              <a:alphaModFix/>
            </a:blip>
            <a:srcRect l="62403" t="15549" r="18649" b="20110"/>
            <a:stretch/>
          </p:blipFill>
          <p:spPr>
            <a:xfrm>
              <a:off x="2582725" y="956062"/>
              <a:ext cx="1244476" cy="169025"/>
            </a:xfrm>
            <a:prstGeom prst="rect">
              <a:avLst/>
            </a:prstGeom>
            <a:noFill/>
            <a:ln>
              <a:noFill/>
            </a:ln>
          </p:spPr>
        </p:pic>
        <p:pic>
          <p:nvPicPr>
            <p:cNvPr id="426" name="Google Shape;426;g219e6cbf010_0_235"/>
            <p:cNvPicPr preferRelativeResize="0"/>
            <p:nvPr/>
          </p:nvPicPr>
          <p:blipFill rotWithShape="1">
            <a:blip r:embed="rId4">
              <a:alphaModFix/>
            </a:blip>
            <a:srcRect l="29696" r="37848" b="15547"/>
            <a:stretch/>
          </p:blipFill>
          <p:spPr>
            <a:xfrm>
              <a:off x="565050" y="1176350"/>
              <a:ext cx="1954325" cy="203420"/>
            </a:xfrm>
            <a:prstGeom prst="rect">
              <a:avLst/>
            </a:prstGeom>
            <a:noFill/>
            <a:ln>
              <a:noFill/>
            </a:ln>
          </p:spPr>
        </p:pic>
        <p:pic>
          <p:nvPicPr>
            <p:cNvPr id="427" name="Google Shape;427;g219e6cbf010_0_235"/>
            <p:cNvPicPr preferRelativeResize="0"/>
            <p:nvPr/>
          </p:nvPicPr>
          <p:blipFill rotWithShape="1">
            <a:blip r:embed="rId4">
              <a:alphaModFix/>
            </a:blip>
            <a:srcRect r="70245" b="15547"/>
            <a:stretch/>
          </p:blipFill>
          <p:spPr>
            <a:xfrm>
              <a:off x="488850" y="929625"/>
              <a:ext cx="1954323" cy="221875"/>
            </a:xfrm>
            <a:prstGeom prst="rect">
              <a:avLst/>
            </a:prstGeom>
            <a:noFill/>
            <a:ln>
              <a:noFill/>
            </a:ln>
          </p:spPr>
        </p:pic>
        <p:pic>
          <p:nvPicPr>
            <p:cNvPr id="428" name="Google Shape;428;g219e6cbf010_0_235"/>
            <p:cNvPicPr preferRelativeResize="0"/>
            <p:nvPr/>
          </p:nvPicPr>
          <p:blipFill rotWithShape="1">
            <a:blip r:embed="rId4">
              <a:alphaModFix/>
            </a:blip>
            <a:srcRect l="81053" t="35668" b="-5"/>
            <a:stretch/>
          </p:blipFill>
          <p:spPr>
            <a:xfrm>
              <a:off x="2520676" y="1242544"/>
              <a:ext cx="1244476" cy="169025"/>
            </a:xfrm>
            <a:prstGeom prst="rect">
              <a:avLst/>
            </a:prstGeom>
            <a:noFill/>
            <a:ln>
              <a:noFill/>
            </a:ln>
          </p:spPr>
        </p:pic>
      </p:grpSp>
      <p:sp>
        <p:nvSpPr>
          <p:cNvPr id="429" name="Google Shape;429;g219e6cbf010_0_235"/>
          <p:cNvSpPr txBox="1">
            <a:spLocks noGrp="1"/>
          </p:cNvSpPr>
          <p:nvPr>
            <p:ph type="title"/>
          </p:nvPr>
        </p:nvSpPr>
        <p:spPr>
          <a:xfrm>
            <a:off x="189625" y="36875"/>
            <a:ext cx="8754300" cy="52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This economic transition is already sending early market signals </a:t>
            </a:r>
            <a:endParaRPr sz="1900" b="1">
              <a:solidFill>
                <a:srgbClr val="1C4587"/>
              </a:solidFill>
              <a:latin typeface="Raleway"/>
              <a:ea typeface="Raleway"/>
              <a:cs typeface="Raleway"/>
              <a:sym typeface="Raleway"/>
            </a:endParaRPr>
          </a:p>
        </p:txBody>
      </p:sp>
      <p:sp>
        <p:nvSpPr>
          <p:cNvPr id="430" name="Google Shape;430;g219e6cbf010_0_2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11</a:t>
            </a:fld>
            <a:endParaRPr sz="1000" b="1">
              <a:solidFill>
                <a:srgbClr val="1C4587"/>
              </a:solidFill>
              <a:latin typeface="Raleway"/>
              <a:ea typeface="Raleway"/>
              <a:cs typeface="Raleway"/>
              <a:sym typeface="Raleway"/>
            </a:endParaRPr>
          </a:p>
        </p:txBody>
      </p:sp>
      <p:sp>
        <p:nvSpPr>
          <p:cNvPr id="431" name="Google Shape;431;g219e6cbf010_0_235"/>
          <p:cNvSpPr txBox="1"/>
          <p:nvPr/>
        </p:nvSpPr>
        <p:spPr>
          <a:xfrm>
            <a:off x="338075" y="2017350"/>
            <a:ext cx="3851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Raleway"/>
                <a:ea typeface="Raleway"/>
                <a:cs typeface="Raleway"/>
                <a:sym typeface="Raleway"/>
              </a:rPr>
              <a:t>Private investment during current administration in selected industries.</a:t>
            </a:r>
            <a:endParaRPr sz="900" b="1" i="0" u="none" strike="noStrike" cap="none">
              <a:solidFill>
                <a:srgbClr val="000000"/>
              </a:solidFill>
              <a:latin typeface="Raleway"/>
              <a:ea typeface="Raleway"/>
              <a:cs typeface="Raleway"/>
              <a:sym typeface="Raleway"/>
            </a:endParaRPr>
          </a:p>
        </p:txBody>
      </p:sp>
      <p:sp>
        <p:nvSpPr>
          <p:cNvPr id="432" name="Google Shape;432;g219e6cbf010_0_235"/>
          <p:cNvSpPr/>
          <p:nvPr/>
        </p:nvSpPr>
        <p:spPr>
          <a:xfrm>
            <a:off x="338075" y="886350"/>
            <a:ext cx="4304100" cy="7821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3" name="Google Shape;433;g219e6cbf010_0_235"/>
          <p:cNvCxnSpPr>
            <a:stCxn id="432" idx="3"/>
          </p:cNvCxnSpPr>
          <p:nvPr/>
        </p:nvCxnSpPr>
        <p:spPr>
          <a:xfrm rot="10800000">
            <a:off x="4268075" y="866100"/>
            <a:ext cx="374100" cy="411300"/>
          </a:xfrm>
          <a:prstGeom prst="straightConnector1">
            <a:avLst/>
          </a:prstGeom>
          <a:noFill/>
          <a:ln w="28575" cap="flat" cmpd="sng">
            <a:solidFill>
              <a:srgbClr val="38761D"/>
            </a:solidFill>
            <a:prstDash val="solid"/>
            <a:round/>
            <a:headEnd type="none" w="sm" len="sm"/>
            <a:tailEnd type="none" w="sm" len="sm"/>
          </a:ln>
        </p:spPr>
      </p:cxnSp>
      <p:cxnSp>
        <p:nvCxnSpPr>
          <p:cNvPr id="434" name="Google Shape;434;g219e6cbf010_0_235"/>
          <p:cNvCxnSpPr/>
          <p:nvPr/>
        </p:nvCxnSpPr>
        <p:spPr>
          <a:xfrm flipH="1">
            <a:off x="4193725" y="1275050"/>
            <a:ext cx="433800" cy="408900"/>
          </a:xfrm>
          <a:prstGeom prst="straightConnector1">
            <a:avLst/>
          </a:prstGeom>
          <a:noFill/>
          <a:ln w="28575" cap="flat" cmpd="sng">
            <a:solidFill>
              <a:srgbClr val="38761D"/>
            </a:solidFill>
            <a:prstDash val="solid"/>
            <a:round/>
            <a:headEnd type="none" w="sm" len="sm"/>
            <a:tailEnd type="none" w="sm" len="sm"/>
          </a:ln>
        </p:spPr>
      </p:cxnSp>
      <p:sp>
        <p:nvSpPr>
          <p:cNvPr id="435" name="Google Shape;435;g219e6cbf010_0_235"/>
          <p:cNvSpPr txBox="1"/>
          <p:nvPr/>
        </p:nvSpPr>
        <p:spPr>
          <a:xfrm>
            <a:off x="3764925" y="957525"/>
            <a:ext cx="481200" cy="56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6AA84F"/>
                </a:solidFill>
                <a:latin typeface="Fira Sans Extra Condensed Medium"/>
                <a:ea typeface="Fira Sans Extra Condensed Medium"/>
                <a:cs typeface="Fira Sans Extra Condensed Medium"/>
                <a:sym typeface="Fira Sans Extra Condensed Medium"/>
              </a:rPr>
              <a:t>1</a:t>
            </a:r>
            <a:endParaRPr sz="3600" b="0" i="0" u="none" strike="noStrike" cap="none">
              <a:solidFill>
                <a:srgbClr val="6AA84F"/>
              </a:solidFill>
              <a:latin typeface="Fira Sans Extra Condensed Medium"/>
              <a:ea typeface="Fira Sans Extra Condensed Medium"/>
              <a:cs typeface="Fira Sans Extra Condensed Medium"/>
              <a:sym typeface="Fira Sans Extra Condensed Medium"/>
            </a:endParaRPr>
          </a:p>
        </p:txBody>
      </p:sp>
      <p:grpSp>
        <p:nvGrpSpPr>
          <p:cNvPr id="436" name="Google Shape;436;g219e6cbf010_0_235"/>
          <p:cNvGrpSpPr/>
          <p:nvPr/>
        </p:nvGrpSpPr>
        <p:grpSpPr>
          <a:xfrm>
            <a:off x="369800" y="599025"/>
            <a:ext cx="4119000" cy="1082100"/>
            <a:chOff x="-594700" y="828350"/>
            <a:chExt cx="4119000" cy="1082100"/>
          </a:xfrm>
        </p:grpSpPr>
        <p:sp>
          <p:nvSpPr>
            <p:cNvPr id="437" name="Google Shape;437;g219e6cbf010_0_235"/>
            <p:cNvSpPr txBox="1"/>
            <p:nvPr/>
          </p:nvSpPr>
          <p:spPr>
            <a:xfrm>
              <a:off x="-594700" y="828350"/>
              <a:ext cx="4119000" cy="251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38761D"/>
                  </a:solidFill>
                  <a:latin typeface="Raleway Medium"/>
                  <a:ea typeface="Raleway Medium"/>
                  <a:cs typeface="Raleway Medium"/>
                  <a:sym typeface="Raleway Medium"/>
                </a:rPr>
                <a:t>Opportunities</a:t>
              </a:r>
              <a:endParaRPr sz="900" b="0" i="1" u="none" strike="noStrike" cap="none">
                <a:solidFill>
                  <a:srgbClr val="38761D"/>
                </a:solidFill>
                <a:latin typeface="Raleway Medium"/>
                <a:ea typeface="Raleway Medium"/>
                <a:cs typeface="Raleway Medium"/>
                <a:sym typeface="Raleway Medium"/>
              </a:endParaRPr>
            </a:p>
            <a:p>
              <a:pPr marL="0" marR="0" lvl="0" indent="0" algn="l" rtl="0">
                <a:lnSpc>
                  <a:spcPct val="100000"/>
                </a:lnSpc>
                <a:spcBef>
                  <a:spcPts val="500"/>
                </a:spcBef>
                <a:spcAft>
                  <a:spcPts val="0"/>
                </a:spcAft>
                <a:buClr>
                  <a:srgbClr val="000000"/>
                </a:buClr>
                <a:buSzPts val="1200"/>
                <a:buFont typeface="Arial"/>
                <a:buNone/>
              </a:pPr>
              <a:r>
                <a:rPr lang="en-US" sz="1200" b="1" i="0" u="none" strike="noStrike" cap="none">
                  <a:solidFill>
                    <a:srgbClr val="38761D"/>
                  </a:solidFill>
                  <a:latin typeface="Raleway"/>
                  <a:ea typeface="Raleway"/>
                  <a:cs typeface="Raleway"/>
                  <a:sym typeface="Raleway"/>
                </a:rPr>
                <a:t>A HIGHLY DISTRIBUTED MANUFACTURING BOOM</a:t>
              </a:r>
              <a:endParaRPr sz="1200" b="1" i="0" u="none" strike="noStrike" cap="none">
                <a:solidFill>
                  <a:srgbClr val="38761D"/>
                </a:solidFill>
                <a:latin typeface="Raleway"/>
                <a:ea typeface="Raleway"/>
                <a:cs typeface="Raleway"/>
                <a:sym typeface="Raleway"/>
              </a:endParaRPr>
            </a:p>
          </p:txBody>
        </p:sp>
        <p:sp>
          <p:nvSpPr>
            <p:cNvPr id="438" name="Google Shape;438;g219e6cbf010_0_235"/>
            <p:cNvSpPr txBox="1"/>
            <p:nvPr/>
          </p:nvSpPr>
          <p:spPr>
            <a:xfrm>
              <a:off x="-594700" y="1232150"/>
              <a:ext cx="3615300" cy="67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Raleway"/>
                  <a:ea typeface="Raleway"/>
                  <a:cs typeface="Raleway"/>
                  <a:sym typeface="Raleway"/>
                </a:rPr>
                <a:t>The boom in </a:t>
              </a:r>
              <a:r>
                <a:rPr lang="en-US" sz="1100" b="1" i="0" u="none" strike="noStrike" cap="none">
                  <a:solidFill>
                    <a:srgbClr val="000000"/>
                  </a:solidFill>
                  <a:latin typeface="Raleway"/>
                  <a:ea typeface="Raleway"/>
                  <a:cs typeface="Raleway"/>
                  <a:sym typeface="Raleway"/>
                </a:rPr>
                <a:t>private and public spending is widely spread across regions</a:t>
              </a:r>
              <a:r>
                <a:rPr lang="en-US" sz="1100" b="0" i="0" u="none" strike="noStrike" cap="none">
                  <a:solidFill>
                    <a:srgbClr val="000000"/>
                  </a:solidFill>
                  <a:latin typeface="Raleway"/>
                  <a:ea typeface="Raleway"/>
                  <a:cs typeface="Raleway"/>
                  <a:sym typeface="Raleway"/>
                </a:rPr>
                <a:t>, following a decades-long trend of dispersed production in the U.S</a:t>
              </a:r>
              <a:r>
                <a:rPr lang="en-US" sz="1100" b="0" i="0" u="none" strike="noStrike" cap="none">
                  <a:solidFill>
                    <a:srgbClr val="374151"/>
                  </a:solidFill>
                  <a:highlight>
                    <a:srgbClr val="F7F7F8"/>
                  </a:highlight>
                  <a:latin typeface="Raleway"/>
                  <a:ea typeface="Raleway"/>
                  <a:cs typeface="Raleway"/>
                  <a:sym typeface="Raleway"/>
                </a:rPr>
                <a:t>.</a:t>
              </a:r>
              <a:endParaRPr sz="1100" b="0" i="0" u="none" strike="noStrike" cap="none">
                <a:solidFill>
                  <a:srgbClr val="000000"/>
                </a:solidFill>
                <a:latin typeface="Raleway"/>
                <a:ea typeface="Raleway"/>
                <a:cs typeface="Raleway"/>
                <a:sym typeface="Raleway"/>
              </a:endParaRPr>
            </a:p>
          </p:txBody>
        </p:sp>
      </p:grpSp>
      <p:sp>
        <p:nvSpPr>
          <p:cNvPr id="439" name="Google Shape;439;g219e6cbf010_0_235"/>
          <p:cNvSpPr txBox="1"/>
          <p:nvPr/>
        </p:nvSpPr>
        <p:spPr>
          <a:xfrm>
            <a:off x="4659625" y="1465325"/>
            <a:ext cx="481200" cy="56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980000"/>
                </a:solidFill>
                <a:latin typeface="Fira Sans Extra Condensed Medium"/>
                <a:ea typeface="Fira Sans Extra Condensed Medium"/>
                <a:cs typeface="Fira Sans Extra Condensed Medium"/>
                <a:sym typeface="Fira Sans Extra Condensed Medium"/>
              </a:rPr>
              <a:t>2</a:t>
            </a:r>
            <a:endParaRPr sz="3600" b="0" i="0" u="none" strike="noStrike" cap="none">
              <a:solidFill>
                <a:srgbClr val="980000"/>
              </a:solidFill>
              <a:latin typeface="Fira Sans Extra Condensed Medium"/>
              <a:ea typeface="Fira Sans Extra Condensed Medium"/>
              <a:cs typeface="Fira Sans Extra Condensed Medium"/>
              <a:sym typeface="Fira Sans Extra Condensed Medium"/>
            </a:endParaRPr>
          </a:p>
        </p:txBody>
      </p:sp>
      <p:sp>
        <p:nvSpPr>
          <p:cNvPr id="440" name="Google Shape;440;g219e6cbf010_0_235"/>
          <p:cNvSpPr txBox="1"/>
          <p:nvPr/>
        </p:nvSpPr>
        <p:spPr>
          <a:xfrm>
            <a:off x="4819000" y="1183025"/>
            <a:ext cx="3964500" cy="251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1" u="none" strike="noStrike" cap="none">
                <a:solidFill>
                  <a:srgbClr val="980000"/>
                </a:solidFill>
                <a:latin typeface="Raleway Medium"/>
                <a:ea typeface="Raleway Medium"/>
                <a:cs typeface="Raleway Medium"/>
                <a:sym typeface="Raleway Medium"/>
              </a:rPr>
              <a:t>Challenges</a:t>
            </a:r>
            <a:endParaRPr sz="900" b="0" i="1" u="none" strike="noStrike" cap="none">
              <a:solidFill>
                <a:srgbClr val="980000"/>
              </a:solidFill>
              <a:latin typeface="Raleway Medium"/>
              <a:ea typeface="Raleway Medium"/>
              <a:cs typeface="Raleway Medium"/>
              <a:sym typeface="Raleway Medium"/>
            </a:endParaRPr>
          </a:p>
          <a:p>
            <a:pPr marL="0" marR="0" lvl="0" indent="0" algn="r" rtl="0">
              <a:lnSpc>
                <a:spcPct val="100000"/>
              </a:lnSpc>
              <a:spcBef>
                <a:spcPts val="500"/>
              </a:spcBef>
              <a:spcAft>
                <a:spcPts val="0"/>
              </a:spcAft>
              <a:buClr>
                <a:srgbClr val="000000"/>
              </a:buClr>
              <a:buSzPts val="1200"/>
              <a:buFont typeface="Arial"/>
              <a:buNone/>
            </a:pPr>
            <a:r>
              <a:rPr lang="en-US" sz="1200" b="1" i="0" u="none" strike="noStrike" cap="none">
                <a:solidFill>
                  <a:srgbClr val="980000"/>
                </a:solidFill>
                <a:latin typeface="Raleway"/>
                <a:ea typeface="Raleway"/>
                <a:cs typeface="Raleway"/>
                <a:sym typeface="Raleway"/>
              </a:rPr>
              <a:t>INDUSTRIAL SPRAWL</a:t>
            </a:r>
            <a:endParaRPr sz="1200" b="1" i="0" u="none" strike="noStrike" cap="none">
              <a:solidFill>
                <a:srgbClr val="980000"/>
              </a:solidFill>
              <a:latin typeface="Raleway"/>
              <a:ea typeface="Raleway"/>
              <a:cs typeface="Raleway"/>
              <a:sym typeface="Raleway"/>
            </a:endParaRPr>
          </a:p>
        </p:txBody>
      </p:sp>
      <p:sp>
        <p:nvSpPr>
          <p:cNvPr id="441" name="Google Shape;441;g219e6cbf010_0_235"/>
          <p:cNvSpPr txBox="1"/>
          <p:nvPr/>
        </p:nvSpPr>
        <p:spPr>
          <a:xfrm>
            <a:off x="5075525" y="1595550"/>
            <a:ext cx="3707700" cy="41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Raleway"/>
                <a:ea typeface="Raleway"/>
                <a:cs typeface="Raleway"/>
                <a:sym typeface="Raleway"/>
              </a:rPr>
              <a:t>Major facilities receiving public funding in the last two years are emerging in suburban and rural towns</a:t>
            </a:r>
            <a:r>
              <a:rPr lang="en-US" sz="1400" b="0" i="0" u="none" strike="noStrike" cap="none">
                <a:solidFill>
                  <a:schemeClr val="dk1"/>
                </a:solidFill>
                <a:latin typeface="Raleway"/>
                <a:ea typeface="Raleway"/>
                <a:cs typeface="Raleway"/>
                <a:sym typeface="Raleway"/>
              </a:rPr>
              <a:t>. </a:t>
            </a:r>
            <a:endParaRPr sz="1100" b="0" i="0" u="none" strike="noStrike" cap="none">
              <a:solidFill>
                <a:schemeClr val="dk1"/>
              </a:solidFill>
              <a:latin typeface="Raleway"/>
              <a:ea typeface="Raleway"/>
              <a:cs typeface="Raleway"/>
              <a:sym typeface="Raleway"/>
            </a:endParaRPr>
          </a:p>
        </p:txBody>
      </p:sp>
      <p:sp>
        <p:nvSpPr>
          <p:cNvPr id="442" name="Google Shape;442;g219e6cbf010_0_235"/>
          <p:cNvSpPr/>
          <p:nvPr/>
        </p:nvSpPr>
        <p:spPr>
          <a:xfrm flipH="1">
            <a:off x="4339900" y="2360350"/>
            <a:ext cx="4443600" cy="5616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219e6cbf010_0_235"/>
          <p:cNvSpPr txBox="1"/>
          <p:nvPr/>
        </p:nvSpPr>
        <p:spPr>
          <a:xfrm>
            <a:off x="4659625" y="2318200"/>
            <a:ext cx="481200" cy="56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980000"/>
                </a:solidFill>
                <a:latin typeface="Fira Sans Extra Condensed Medium"/>
                <a:ea typeface="Fira Sans Extra Condensed Medium"/>
                <a:cs typeface="Fira Sans Extra Condensed Medium"/>
                <a:sym typeface="Fira Sans Extra Condensed Medium"/>
              </a:rPr>
              <a:t>3</a:t>
            </a:r>
            <a:endParaRPr sz="3600" b="0" i="0" u="none" strike="noStrike" cap="none">
              <a:solidFill>
                <a:srgbClr val="980000"/>
              </a:solidFill>
              <a:latin typeface="Fira Sans Extra Condensed Medium"/>
              <a:ea typeface="Fira Sans Extra Condensed Medium"/>
              <a:cs typeface="Fira Sans Extra Condensed Medium"/>
              <a:sym typeface="Fira Sans Extra Condensed Medium"/>
            </a:endParaRPr>
          </a:p>
        </p:txBody>
      </p:sp>
      <p:sp>
        <p:nvSpPr>
          <p:cNvPr id="444" name="Google Shape;444;g219e6cbf010_0_235"/>
          <p:cNvSpPr txBox="1"/>
          <p:nvPr/>
        </p:nvSpPr>
        <p:spPr>
          <a:xfrm>
            <a:off x="5075525" y="2448425"/>
            <a:ext cx="3707700" cy="41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Raleway"/>
                <a:ea typeface="Raleway"/>
                <a:cs typeface="Raleway"/>
                <a:sym typeface="Raleway"/>
              </a:rPr>
              <a:t>Manufacturing jobs disperse away from city centers   </a:t>
            </a:r>
            <a:endParaRPr sz="1100" b="0" i="0" u="none" strike="noStrike" cap="none" dirty="0">
              <a:solidFill>
                <a:schemeClr val="dk1"/>
              </a:solidFill>
              <a:latin typeface="Raleway"/>
              <a:ea typeface="Raleway"/>
              <a:cs typeface="Raleway"/>
              <a:sym typeface="Raleway"/>
            </a:endParaRPr>
          </a:p>
        </p:txBody>
      </p:sp>
      <p:sp>
        <p:nvSpPr>
          <p:cNvPr id="445" name="Google Shape;445;g219e6cbf010_0_235"/>
          <p:cNvSpPr txBox="1"/>
          <p:nvPr/>
        </p:nvSpPr>
        <p:spPr>
          <a:xfrm>
            <a:off x="4895125" y="2113155"/>
            <a:ext cx="3964500" cy="251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dirty="0">
                <a:solidFill>
                  <a:srgbClr val="980000"/>
                </a:solidFill>
                <a:latin typeface="Raleway"/>
                <a:ea typeface="Raleway"/>
                <a:cs typeface="Raleway"/>
                <a:sym typeface="Raleway"/>
              </a:rPr>
              <a:t>SPATIAL MISMATCH </a:t>
            </a:r>
            <a:endParaRPr sz="1800" b="0" i="0" u="none" strike="noStrike" cap="none" dirty="0">
              <a:solidFill>
                <a:srgbClr val="980000"/>
              </a:solidFill>
              <a:latin typeface="Fira Sans Extra Condensed Medium"/>
              <a:ea typeface="Fira Sans Extra Condensed Medium"/>
              <a:cs typeface="Fira Sans Extra Condensed Medium"/>
              <a:sym typeface="Fira Sans Extra Condensed Medium"/>
            </a:endParaRPr>
          </a:p>
        </p:txBody>
      </p:sp>
      <p:sp>
        <p:nvSpPr>
          <p:cNvPr id="446" name="Google Shape;446;g219e6cbf010_0_235"/>
          <p:cNvSpPr/>
          <p:nvPr/>
        </p:nvSpPr>
        <p:spPr>
          <a:xfrm flipH="1">
            <a:off x="4339900" y="3274750"/>
            <a:ext cx="4443600" cy="5616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19e6cbf010_0_235"/>
          <p:cNvSpPr txBox="1"/>
          <p:nvPr/>
        </p:nvSpPr>
        <p:spPr>
          <a:xfrm>
            <a:off x="4659625" y="3232600"/>
            <a:ext cx="481200" cy="56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980000"/>
                </a:solidFill>
                <a:latin typeface="Fira Sans Extra Condensed Medium"/>
                <a:ea typeface="Fira Sans Extra Condensed Medium"/>
                <a:cs typeface="Fira Sans Extra Condensed Medium"/>
                <a:sym typeface="Fira Sans Extra Condensed Medium"/>
              </a:rPr>
              <a:t>4</a:t>
            </a:r>
            <a:endParaRPr sz="3600" b="0" i="0" u="none" strike="noStrike" cap="none">
              <a:solidFill>
                <a:srgbClr val="980000"/>
              </a:solidFill>
              <a:latin typeface="Fira Sans Extra Condensed Medium"/>
              <a:ea typeface="Fira Sans Extra Condensed Medium"/>
              <a:cs typeface="Fira Sans Extra Condensed Medium"/>
              <a:sym typeface="Fira Sans Extra Condensed Medium"/>
            </a:endParaRPr>
          </a:p>
        </p:txBody>
      </p:sp>
      <p:sp>
        <p:nvSpPr>
          <p:cNvPr id="448" name="Google Shape;448;g219e6cbf010_0_235"/>
          <p:cNvSpPr txBox="1"/>
          <p:nvPr/>
        </p:nvSpPr>
        <p:spPr>
          <a:xfrm>
            <a:off x="5075525" y="3362825"/>
            <a:ext cx="3707700" cy="41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Raleway"/>
                <a:ea typeface="Raleway"/>
                <a:cs typeface="Raleway"/>
                <a:sym typeface="Raleway"/>
              </a:rPr>
              <a:t>Minority-owned firms' participation in strategic sectors is concerningly low</a:t>
            </a:r>
            <a:endParaRPr sz="1100" b="0" i="0" u="none" strike="noStrike" cap="none" dirty="0">
              <a:solidFill>
                <a:schemeClr val="dk1"/>
              </a:solidFill>
              <a:latin typeface="Raleway"/>
              <a:ea typeface="Raleway"/>
              <a:cs typeface="Raleway"/>
              <a:sym typeface="Raleway"/>
            </a:endParaRPr>
          </a:p>
        </p:txBody>
      </p:sp>
      <p:sp>
        <p:nvSpPr>
          <p:cNvPr id="449" name="Google Shape;449;g219e6cbf010_0_235"/>
          <p:cNvSpPr txBox="1"/>
          <p:nvPr/>
        </p:nvSpPr>
        <p:spPr>
          <a:xfrm>
            <a:off x="4895125" y="3027555"/>
            <a:ext cx="3964500" cy="251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980000"/>
                </a:solidFill>
                <a:latin typeface="Raleway"/>
                <a:ea typeface="Raleway"/>
                <a:cs typeface="Raleway"/>
                <a:sym typeface="Raleway"/>
              </a:rPr>
              <a:t>MINORITY FIRM UNDERREPRESENTATION </a:t>
            </a:r>
            <a:endParaRPr sz="1800" b="0" i="0" u="none" strike="noStrike" cap="none">
              <a:solidFill>
                <a:srgbClr val="980000"/>
              </a:solidFill>
              <a:latin typeface="Fira Sans Extra Condensed Medium"/>
              <a:ea typeface="Fira Sans Extra Condensed Medium"/>
              <a:cs typeface="Fira Sans Extra Condensed Medium"/>
              <a:sym typeface="Fira Sans Extra Condensed Medium"/>
            </a:endParaRPr>
          </a:p>
        </p:txBody>
      </p:sp>
      <p:sp>
        <p:nvSpPr>
          <p:cNvPr id="450" name="Google Shape;450;g219e6cbf010_0_235"/>
          <p:cNvSpPr/>
          <p:nvPr/>
        </p:nvSpPr>
        <p:spPr>
          <a:xfrm flipH="1">
            <a:off x="4339900" y="4176845"/>
            <a:ext cx="4443600" cy="5616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19e6cbf010_0_235"/>
          <p:cNvSpPr txBox="1"/>
          <p:nvPr/>
        </p:nvSpPr>
        <p:spPr>
          <a:xfrm>
            <a:off x="4659625" y="4134695"/>
            <a:ext cx="481200" cy="56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980000"/>
                </a:solidFill>
                <a:latin typeface="Fira Sans Extra Condensed Medium"/>
                <a:ea typeface="Fira Sans Extra Condensed Medium"/>
                <a:cs typeface="Fira Sans Extra Condensed Medium"/>
                <a:sym typeface="Fira Sans Extra Condensed Medium"/>
              </a:rPr>
              <a:t>5</a:t>
            </a:r>
            <a:endParaRPr sz="3600" b="0" i="0" u="none" strike="noStrike" cap="none">
              <a:solidFill>
                <a:srgbClr val="980000"/>
              </a:solidFill>
              <a:latin typeface="Fira Sans Extra Condensed Medium"/>
              <a:ea typeface="Fira Sans Extra Condensed Medium"/>
              <a:cs typeface="Fira Sans Extra Condensed Medium"/>
              <a:sym typeface="Fira Sans Extra Condensed Medium"/>
            </a:endParaRPr>
          </a:p>
        </p:txBody>
      </p:sp>
      <p:sp>
        <p:nvSpPr>
          <p:cNvPr id="452" name="Google Shape;452;g219e6cbf010_0_235"/>
          <p:cNvSpPr txBox="1"/>
          <p:nvPr/>
        </p:nvSpPr>
        <p:spPr>
          <a:xfrm>
            <a:off x="5075525" y="4264920"/>
            <a:ext cx="3707700" cy="417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b="0" i="0" u="none" strike="noStrike" cap="none">
                <a:solidFill>
                  <a:schemeClr val="dk1"/>
                </a:solidFill>
                <a:latin typeface="Raleway"/>
                <a:ea typeface="Raleway"/>
                <a:cs typeface="Raleway"/>
                <a:sym typeface="Raleway"/>
              </a:rPr>
              <a:t>Manufacturers increasingly have difficulty filling middle-skill jobs</a:t>
            </a:r>
            <a:endParaRPr sz="1100" b="0" i="0" u="none" strike="noStrike" cap="none">
              <a:solidFill>
                <a:schemeClr val="dk1"/>
              </a:solidFill>
              <a:latin typeface="Raleway"/>
              <a:ea typeface="Raleway"/>
              <a:cs typeface="Raleway"/>
              <a:sym typeface="Raleway"/>
            </a:endParaRPr>
          </a:p>
        </p:txBody>
      </p:sp>
      <p:sp>
        <p:nvSpPr>
          <p:cNvPr id="453" name="Google Shape;453;g219e6cbf010_0_235"/>
          <p:cNvSpPr txBox="1"/>
          <p:nvPr/>
        </p:nvSpPr>
        <p:spPr>
          <a:xfrm>
            <a:off x="4895125" y="3929650"/>
            <a:ext cx="3964500" cy="251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980000"/>
                </a:solidFill>
                <a:latin typeface="Raleway"/>
                <a:ea typeface="Raleway"/>
                <a:cs typeface="Raleway"/>
                <a:sym typeface="Raleway"/>
              </a:rPr>
              <a:t>SKILLED WORKFORCE SHORTAGE</a:t>
            </a:r>
            <a:endParaRPr sz="1200" b="1" i="0" u="none" strike="noStrike" cap="none">
              <a:solidFill>
                <a:srgbClr val="980000"/>
              </a:solidFill>
              <a:latin typeface="Raleway"/>
              <a:ea typeface="Raleway"/>
              <a:cs typeface="Raleway"/>
              <a:sym typeface="Raleway"/>
            </a:endParaRPr>
          </a:p>
        </p:txBody>
      </p:sp>
      <p:grpSp>
        <p:nvGrpSpPr>
          <p:cNvPr id="454" name="Google Shape;454;g219e6cbf010_0_235"/>
          <p:cNvGrpSpPr/>
          <p:nvPr/>
        </p:nvGrpSpPr>
        <p:grpSpPr>
          <a:xfrm>
            <a:off x="4339500" y="1513468"/>
            <a:ext cx="274800" cy="553832"/>
            <a:chOff x="4339500" y="1513468"/>
            <a:chExt cx="274800" cy="553832"/>
          </a:xfrm>
        </p:grpSpPr>
        <p:cxnSp>
          <p:nvCxnSpPr>
            <p:cNvPr id="455" name="Google Shape;455;g219e6cbf010_0_235"/>
            <p:cNvCxnSpPr/>
            <p:nvPr/>
          </p:nvCxnSpPr>
          <p:spPr>
            <a:xfrm>
              <a:off x="4339500" y="1796700"/>
              <a:ext cx="274800" cy="270600"/>
            </a:xfrm>
            <a:prstGeom prst="straightConnector1">
              <a:avLst/>
            </a:prstGeom>
            <a:noFill/>
            <a:ln w="28575" cap="flat" cmpd="sng">
              <a:solidFill>
                <a:srgbClr val="980000"/>
              </a:solidFill>
              <a:prstDash val="solid"/>
              <a:round/>
              <a:headEnd type="none" w="sm" len="sm"/>
              <a:tailEnd type="none" w="sm" len="sm"/>
            </a:ln>
          </p:spPr>
        </p:cxnSp>
        <p:cxnSp>
          <p:nvCxnSpPr>
            <p:cNvPr id="456" name="Google Shape;456;g219e6cbf010_0_235"/>
            <p:cNvCxnSpPr/>
            <p:nvPr/>
          </p:nvCxnSpPr>
          <p:spPr>
            <a:xfrm rot="10800000" flipH="1">
              <a:off x="4363500" y="1513468"/>
              <a:ext cx="240900" cy="282300"/>
            </a:xfrm>
            <a:prstGeom prst="straightConnector1">
              <a:avLst/>
            </a:prstGeom>
            <a:noFill/>
            <a:ln w="28575" cap="flat" cmpd="sng">
              <a:solidFill>
                <a:srgbClr val="980000"/>
              </a:solidFill>
              <a:prstDash val="solid"/>
              <a:round/>
              <a:headEnd type="none" w="sm" len="sm"/>
              <a:tailEnd type="none" w="sm" len="sm"/>
            </a:ln>
          </p:spPr>
        </p:cxnSp>
      </p:grpSp>
      <p:grpSp>
        <p:nvGrpSpPr>
          <p:cNvPr id="457" name="Google Shape;457;g219e6cbf010_0_235"/>
          <p:cNvGrpSpPr/>
          <p:nvPr/>
        </p:nvGrpSpPr>
        <p:grpSpPr>
          <a:xfrm>
            <a:off x="4339500" y="2351668"/>
            <a:ext cx="274800" cy="553832"/>
            <a:chOff x="4339500" y="1513468"/>
            <a:chExt cx="274800" cy="553832"/>
          </a:xfrm>
        </p:grpSpPr>
        <p:cxnSp>
          <p:nvCxnSpPr>
            <p:cNvPr id="458" name="Google Shape;458;g219e6cbf010_0_235"/>
            <p:cNvCxnSpPr/>
            <p:nvPr/>
          </p:nvCxnSpPr>
          <p:spPr>
            <a:xfrm>
              <a:off x="4339500" y="1796700"/>
              <a:ext cx="274800" cy="270600"/>
            </a:xfrm>
            <a:prstGeom prst="straightConnector1">
              <a:avLst/>
            </a:prstGeom>
            <a:noFill/>
            <a:ln w="28575" cap="flat" cmpd="sng">
              <a:solidFill>
                <a:srgbClr val="980000"/>
              </a:solidFill>
              <a:prstDash val="solid"/>
              <a:round/>
              <a:headEnd type="none" w="sm" len="sm"/>
              <a:tailEnd type="none" w="sm" len="sm"/>
            </a:ln>
          </p:spPr>
        </p:cxnSp>
        <p:cxnSp>
          <p:nvCxnSpPr>
            <p:cNvPr id="459" name="Google Shape;459;g219e6cbf010_0_235"/>
            <p:cNvCxnSpPr/>
            <p:nvPr/>
          </p:nvCxnSpPr>
          <p:spPr>
            <a:xfrm rot="10800000" flipH="1">
              <a:off x="4363500" y="1513468"/>
              <a:ext cx="240900" cy="282300"/>
            </a:xfrm>
            <a:prstGeom prst="straightConnector1">
              <a:avLst/>
            </a:prstGeom>
            <a:noFill/>
            <a:ln w="28575" cap="flat" cmpd="sng">
              <a:solidFill>
                <a:srgbClr val="980000"/>
              </a:solidFill>
              <a:prstDash val="solid"/>
              <a:round/>
              <a:headEnd type="none" w="sm" len="sm"/>
              <a:tailEnd type="none" w="sm" len="sm"/>
            </a:ln>
          </p:spPr>
        </p:cxnSp>
      </p:grpSp>
      <p:grpSp>
        <p:nvGrpSpPr>
          <p:cNvPr id="460" name="Google Shape;460;g219e6cbf010_0_235"/>
          <p:cNvGrpSpPr/>
          <p:nvPr/>
        </p:nvGrpSpPr>
        <p:grpSpPr>
          <a:xfrm>
            <a:off x="4339500" y="3272480"/>
            <a:ext cx="274800" cy="553832"/>
            <a:chOff x="4339500" y="1513468"/>
            <a:chExt cx="274800" cy="553832"/>
          </a:xfrm>
        </p:grpSpPr>
        <p:cxnSp>
          <p:nvCxnSpPr>
            <p:cNvPr id="461" name="Google Shape;461;g219e6cbf010_0_235"/>
            <p:cNvCxnSpPr/>
            <p:nvPr/>
          </p:nvCxnSpPr>
          <p:spPr>
            <a:xfrm>
              <a:off x="4339500" y="1796700"/>
              <a:ext cx="274800" cy="270600"/>
            </a:xfrm>
            <a:prstGeom prst="straightConnector1">
              <a:avLst/>
            </a:prstGeom>
            <a:noFill/>
            <a:ln w="28575" cap="flat" cmpd="sng">
              <a:solidFill>
                <a:srgbClr val="980000"/>
              </a:solidFill>
              <a:prstDash val="solid"/>
              <a:round/>
              <a:headEnd type="none" w="sm" len="sm"/>
              <a:tailEnd type="none" w="sm" len="sm"/>
            </a:ln>
          </p:spPr>
        </p:cxnSp>
        <p:cxnSp>
          <p:nvCxnSpPr>
            <p:cNvPr id="462" name="Google Shape;462;g219e6cbf010_0_235"/>
            <p:cNvCxnSpPr/>
            <p:nvPr/>
          </p:nvCxnSpPr>
          <p:spPr>
            <a:xfrm rot="10800000" flipH="1">
              <a:off x="4363500" y="1513468"/>
              <a:ext cx="240900" cy="282300"/>
            </a:xfrm>
            <a:prstGeom prst="straightConnector1">
              <a:avLst/>
            </a:prstGeom>
            <a:noFill/>
            <a:ln w="28575" cap="flat" cmpd="sng">
              <a:solidFill>
                <a:srgbClr val="980000"/>
              </a:solidFill>
              <a:prstDash val="solid"/>
              <a:round/>
              <a:headEnd type="none" w="sm" len="sm"/>
              <a:tailEnd type="none" w="sm" len="sm"/>
            </a:ln>
          </p:spPr>
        </p:cxnSp>
      </p:grpSp>
      <p:grpSp>
        <p:nvGrpSpPr>
          <p:cNvPr id="463" name="Google Shape;463;g219e6cbf010_0_235"/>
          <p:cNvGrpSpPr/>
          <p:nvPr/>
        </p:nvGrpSpPr>
        <p:grpSpPr>
          <a:xfrm>
            <a:off x="4339500" y="4189155"/>
            <a:ext cx="274800" cy="553832"/>
            <a:chOff x="4339500" y="1513468"/>
            <a:chExt cx="274800" cy="553832"/>
          </a:xfrm>
        </p:grpSpPr>
        <p:cxnSp>
          <p:nvCxnSpPr>
            <p:cNvPr id="464" name="Google Shape;464;g219e6cbf010_0_235"/>
            <p:cNvCxnSpPr/>
            <p:nvPr/>
          </p:nvCxnSpPr>
          <p:spPr>
            <a:xfrm>
              <a:off x="4339500" y="1796700"/>
              <a:ext cx="274800" cy="270600"/>
            </a:xfrm>
            <a:prstGeom prst="straightConnector1">
              <a:avLst/>
            </a:prstGeom>
            <a:noFill/>
            <a:ln w="28575" cap="flat" cmpd="sng">
              <a:solidFill>
                <a:srgbClr val="980000"/>
              </a:solidFill>
              <a:prstDash val="solid"/>
              <a:round/>
              <a:headEnd type="none" w="sm" len="sm"/>
              <a:tailEnd type="none" w="sm" len="sm"/>
            </a:ln>
          </p:spPr>
        </p:cxnSp>
        <p:cxnSp>
          <p:nvCxnSpPr>
            <p:cNvPr id="465" name="Google Shape;465;g219e6cbf010_0_235"/>
            <p:cNvCxnSpPr/>
            <p:nvPr/>
          </p:nvCxnSpPr>
          <p:spPr>
            <a:xfrm rot="10800000" flipH="1">
              <a:off x="4363500" y="1513468"/>
              <a:ext cx="240900" cy="282300"/>
            </a:xfrm>
            <a:prstGeom prst="straightConnector1">
              <a:avLst/>
            </a:prstGeom>
            <a:noFill/>
            <a:ln w="28575" cap="flat" cmpd="sng">
              <a:solidFill>
                <a:srgbClr val="980000"/>
              </a:solidFill>
              <a:prstDash val="solid"/>
              <a:round/>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19e6cbf010_0_154"/>
          <p:cNvSpPr txBox="1">
            <a:spLocks noGrp="1"/>
          </p:cNvSpPr>
          <p:nvPr>
            <p:ph type="title"/>
          </p:nvPr>
        </p:nvSpPr>
        <p:spPr>
          <a:xfrm>
            <a:off x="113425" y="36875"/>
            <a:ext cx="9447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There are early policy signals of cities and metros leveraging their distinctive strengths through intentional industrial investments and initiatives</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SzPts val="2520"/>
              <a:buNone/>
            </a:pPr>
            <a:endParaRPr sz="1900" b="1">
              <a:solidFill>
                <a:srgbClr val="1C4587"/>
              </a:solidFill>
              <a:latin typeface="Raleway"/>
              <a:ea typeface="Raleway"/>
              <a:cs typeface="Raleway"/>
              <a:sym typeface="Raleway"/>
            </a:endParaRPr>
          </a:p>
        </p:txBody>
      </p:sp>
      <p:sp>
        <p:nvSpPr>
          <p:cNvPr id="471" name="Google Shape;471;g219e6cbf010_0_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12</a:t>
            </a:fld>
            <a:endParaRPr b="1">
              <a:solidFill>
                <a:srgbClr val="1C4587"/>
              </a:solidFill>
              <a:latin typeface="Raleway"/>
              <a:ea typeface="Raleway"/>
              <a:cs typeface="Raleway"/>
              <a:sym typeface="Raleway"/>
            </a:endParaRPr>
          </a:p>
        </p:txBody>
      </p:sp>
      <p:graphicFrame>
        <p:nvGraphicFramePr>
          <p:cNvPr id="472" name="Google Shape;472;g219e6cbf010_0_154"/>
          <p:cNvGraphicFramePr/>
          <p:nvPr/>
        </p:nvGraphicFramePr>
        <p:xfrm>
          <a:off x="466036" y="1032498"/>
          <a:ext cx="8355700" cy="3577200"/>
        </p:xfrm>
        <a:graphic>
          <a:graphicData uri="http://schemas.openxmlformats.org/drawingml/2006/table">
            <a:tbl>
              <a:tblPr firstCol="1" bandRow="1">
                <a:noFill/>
                <a:tableStyleId>{C426A68D-0CF2-4B1B-9F7D-E29FA989A61C}</a:tableStyleId>
              </a:tblPr>
              <a:tblGrid>
                <a:gridCol w="711075">
                  <a:extLst>
                    <a:ext uri="{9D8B030D-6E8A-4147-A177-3AD203B41FA5}">
                      <a16:colId xmlns:a16="http://schemas.microsoft.com/office/drawing/2014/main" val="20000"/>
                    </a:ext>
                  </a:extLst>
                </a:gridCol>
                <a:gridCol w="873050">
                  <a:extLst>
                    <a:ext uri="{9D8B030D-6E8A-4147-A177-3AD203B41FA5}">
                      <a16:colId xmlns:a16="http://schemas.microsoft.com/office/drawing/2014/main" val="20001"/>
                    </a:ext>
                  </a:extLst>
                </a:gridCol>
                <a:gridCol w="951250">
                  <a:extLst>
                    <a:ext uri="{9D8B030D-6E8A-4147-A177-3AD203B41FA5}">
                      <a16:colId xmlns:a16="http://schemas.microsoft.com/office/drawing/2014/main" val="20002"/>
                    </a:ext>
                  </a:extLst>
                </a:gridCol>
                <a:gridCol w="885025">
                  <a:extLst>
                    <a:ext uri="{9D8B030D-6E8A-4147-A177-3AD203B41FA5}">
                      <a16:colId xmlns:a16="http://schemas.microsoft.com/office/drawing/2014/main" val="20003"/>
                    </a:ext>
                  </a:extLst>
                </a:gridCol>
                <a:gridCol w="1144600">
                  <a:extLst>
                    <a:ext uri="{9D8B030D-6E8A-4147-A177-3AD203B41FA5}">
                      <a16:colId xmlns:a16="http://schemas.microsoft.com/office/drawing/2014/main" val="20004"/>
                    </a:ext>
                  </a:extLst>
                </a:gridCol>
                <a:gridCol w="981325">
                  <a:extLst>
                    <a:ext uri="{9D8B030D-6E8A-4147-A177-3AD203B41FA5}">
                      <a16:colId xmlns:a16="http://schemas.microsoft.com/office/drawing/2014/main" val="20005"/>
                    </a:ext>
                  </a:extLst>
                </a:gridCol>
                <a:gridCol w="1009675">
                  <a:extLst>
                    <a:ext uri="{9D8B030D-6E8A-4147-A177-3AD203B41FA5}">
                      <a16:colId xmlns:a16="http://schemas.microsoft.com/office/drawing/2014/main" val="20006"/>
                    </a:ext>
                  </a:extLst>
                </a:gridCol>
                <a:gridCol w="902175">
                  <a:extLst>
                    <a:ext uri="{9D8B030D-6E8A-4147-A177-3AD203B41FA5}">
                      <a16:colId xmlns:a16="http://schemas.microsoft.com/office/drawing/2014/main" val="20007"/>
                    </a:ext>
                  </a:extLst>
                </a:gridCol>
                <a:gridCol w="897525">
                  <a:extLst>
                    <a:ext uri="{9D8B030D-6E8A-4147-A177-3AD203B41FA5}">
                      <a16:colId xmlns:a16="http://schemas.microsoft.com/office/drawing/2014/main" val="20008"/>
                    </a:ext>
                  </a:extLst>
                </a:gridCol>
              </a:tblGrid>
              <a:tr h="312450">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solidFill>
                          <a:schemeClr val="accen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1</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2</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3</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4</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5</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6</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7</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8</a:t>
                      </a:r>
                      <a:endParaRPr sz="1600" b="1"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1127825">
                <a:tc>
                  <a:txBody>
                    <a:bodyPr/>
                    <a:lstStyle/>
                    <a:p>
                      <a:pPr marL="0" marR="0" lvl="0" indent="0" algn="ctr" rtl="0">
                        <a:lnSpc>
                          <a:spcPct val="100000"/>
                        </a:lnSpc>
                        <a:spcBef>
                          <a:spcPts val="0"/>
                        </a:spcBef>
                        <a:spcAft>
                          <a:spcPts val="0"/>
                        </a:spcAft>
                        <a:buClr>
                          <a:srgbClr val="000000"/>
                        </a:buClr>
                        <a:buSzPts val="1000"/>
                        <a:buFont typeface="Arial"/>
                        <a:buNone/>
                      </a:pPr>
                      <a:r>
                        <a:rPr lang="en-US" sz="1000" i="1" u="none" strike="noStrike" cap="none">
                          <a:latin typeface="Raleway"/>
                          <a:ea typeface="Raleway"/>
                          <a:cs typeface="Raleway"/>
                          <a:sym typeface="Raleway"/>
                        </a:rPr>
                        <a:t>Goal</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Raleway"/>
                          <a:ea typeface="Raleway"/>
                          <a:cs typeface="Raleway"/>
                          <a:sym typeface="Raleway"/>
                        </a:rPr>
                        <a:t>Matching funding to worthy projects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Prepare sites for mfg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latin typeface="Raleway"/>
                          <a:ea typeface="Raleway"/>
                          <a:cs typeface="Raleway"/>
                          <a:sym typeface="Raleway"/>
                        </a:rPr>
                        <a:t>Upgrade Capacity/ Technology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latin typeface="Raleway"/>
                          <a:ea typeface="Raleway"/>
                          <a:cs typeface="Raleway"/>
                          <a:sym typeface="Raleway"/>
                        </a:rPr>
                        <a:t>Ensure long-term economic competitiveness</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Raleway"/>
                          <a:ea typeface="Raleway"/>
                          <a:cs typeface="Raleway"/>
                          <a:sym typeface="Raleway"/>
                        </a:rPr>
                        <a:t>Preparing for the ongoing talent shortage</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Securing opportunities for small, diverse firms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Upgrade Logistics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Unlock the full ecosystem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801350">
                <a:tc>
                  <a:txBody>
                    <a:bodyPr/>
                    <a:lstStyle/>
                    <a:p>
                      <a:pPr marL="0" marR="0" lvl="0" indent="0" algn="ctr" rtl="0">
                        <a:lnSpc>
                          <a:spcPct val="100000"/>
                        </a:lnSpc>
                        <a:spcBef>
                          <a:spcPts val="0"/>
                        </a:spcBef>
                        <a:spcAft>
                          <a:spcPts val="0"/>
                        </a:spcAft>
                        <a:buClr>
                          <a:srgbClr val="000000"/>
                        </a:buClr>
                        <a:buSzPts val="1000"/>
                        <a:buFont typeface="Arial"/>
                        <a:buNone/>
                      </a:pPr>
                      <a:r>
                        <a:rPr lang="en-US" sz="1000" i="1" u="none" strike="noStrike" cap="none">
                          <a:latin typeface="Raleway"/>
                          <a:ea typeface="Raleway"/>
                          <a:cs typeface="Raleway"/>
                          <a:sym typeface="Raleway"/>
                        </a:rPr>
                        <a:t>Tool</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Investment Playbook</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Assembly and Remediation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Industry 4.0</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Applied Research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Workforce Development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Supplier Development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900" b="1" u="none" strike="noStrike" cap="none">
                          <a:solidFill>
                            <a:srgbClr val="3562AE"/>
                          </a:solidFill>
                          <a:latin typeface="Raleway"/>
                          <a:ea typeface="Raleway"/>
                          <a:cs typeface="Raleway"/>
                          <a:sym typeface="Raleway"/>
                        </a:rPr>
                        <a:t>Infrastructure </a:t>
                      </a:r>
                      <a:endParaRPr sz="9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3562AE"/>
                          </a:solidFill>
                          <a:latin typeface="Raleway"/>
                          <a:ea typeface="Raleway"/>
                          <a:cs typeface="Raleway"/>
                          <a:sym typeface="Raleway"/>
                        </a:rPr>
                        <a:t>Industry Hubs </a:t>
                      </a:r>
                      <a:endParaRPr sz="1000" b="1"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335575">
                <a:tc>
                  <a:txBody>
                    <a:bodyPr/>
                    <a:lstStyle/>
                    <a:p>
                      <a:pPr marL="0" marR="0" lvl="0" indent="0" algn="ctr" rtl="0">
                        <a:lnSpc>
                          <a:spcPct val="100000"/>
                        </a:lnSpc>
                        <a:spcBef>
                          <a:spcPts val="0"/>
                        </a:spcBef>
                        <a:spcAft>
                          <a:spcPts val="0"/>
                        </a:spcAft>
                        <a:buClr>
                          <a:srgbClr val="595959"/>
                        </a:buClr>
                        <a:buSzPts val="1200"/>
                        <a:buFont typeface="Arial"/>
                        <a:buNone/>
                      </a:pPr>
                      <a:r>
                        <a:rPr lang="en-US" sz="1000" i="1" u="none" strike="noStrike" cap="none">
                          <a:latin typeface="Raleway"/>
                          <a:ea typeface="Raleway"/>
                          <a:cs typeface="Raleway"/>
                          <a:sym typeface="Raleway"/>
                        </a:rPr>
                        <a:t>Example</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Industrial playbook in </a:t>
                      </a:r>
                      <a:r>
                        <a:rPr lang="en-US" sz="1000" b="1" u="none" strike="noStrike" cap="none">
                          <a:latin typeface="Raleway"/>
                          <a:ea typeface="Raleway"/>
                          <a:cs typeface="Raleway"/>
                          <a:sym typeface="Raleway"/>
                        </a:rPr>
                        <a:t>Flint, MI</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Port Authority Industrial Revitalization in </a:t>
                      </a:r>
                      <a:r>
                        <a:rPr lang="en-US" sz="1000" b="1" u="none" strike="noStrike" cap="none">
                          <a:latin typeface="Raleway"/>
                          <a:ea typeface="Raleway"/>
                          <a:cs typeface="Raleway"/>
                          <a:sym typeface="Raleway"/>
                        </a:rPr>
                        <a:t>Cincinnati, OH</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Mfg Readiness Grants  in </a:t>
                      </a:r>
                      <a:r>
                        <a:rPr lang="en-US" sz="1000" b="1" u="none" strike="noStrike" cap="none">
                          <a:latin typeface="Raleway"/>
                          <a:ea typeface="Raleway"/>
                          <a:cs typeface="Raleway"/>
                          <a:sym typeface="Raleway"/>
                        </a:rPr>
                        <a:t>Indianapolis, IN </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Advanced Manufacturing Innovation Center in </a:t>
                      </a:r>
                      <a:r>
                        <a:rPr lang="en-US" sz="1000" b="1" u="none" strike="noStrike" cap="none">
                          <a:latin typeface="Raleway"/>
                          <a:ea typeface="Raleway"/>
                          <a:cs typeface="Raleway"/>
                          <a:sym typeface="Raleway"/>
                        </a:rPr>
                        <a:t>St. Louis, MO</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Northland Workforce Training center  in </a:t>
                      </a:r>
                      <a:r>
                        <a:rPr lang="en-US" sz="1000" b="1" u="none" strike="noStrike" cap="none">
                          <a:latin typeface="Raleway"/>
                          <a:ea typeface="Raleway"/>
                          <a:cs typeface="Raleway"/>
                          <a:sym typeface="Raleway"/>
                        </a:rPr>
                        <a:t>Buffalo, NY</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000" u="none" strike="noStrike" cap="none">
                          <a:latin typeface="Raleway"/>
                          <a:ea typeface="Raleway"/>
                          <a:cs typeface="Raleway"/>
                          <a:sym typeface="Raleway"/>
                        </a:rPr>
                        <a:t>Aerospace and Defense Manufacturing coalition in</a:t>
                      </a:r>
                      <a:r>
                        <a:rPr lang="en-US" sz="1000" u="none" strike="noStrike" cap="none"/>
                        <a:t>  </a:t>
                      </a:r>
                      <a:endParaRPr sz="1000" u="none" strike="noStrike" cap="none"/>
                    </a:p>
                    <a:p>
                      <a:pPr marL="0" marR="0" lvl="0" indent="0" algn="ctr" rtl="0">
                        <a:lnSpc>
                          <a:spcPct val="115000"/>
                        </a:lnSpc>
                        <a:spcBef>
                          <a:spcPts val="0"/>
                        </a:spcBef>
                        <a:spcAft>
                          <a:spcPts val="0"/>
                        </a:spcAft>
                        <a:buClr>
                          <a:schemeClr val="dk1"/>
                        </a:buClr>
                        <a:buSzPts val="1100"/>
                        <a:buFont typeface="Arial"/>
                        <a:buNone/>
                      </a:pPr>
                      <a:r>
                        <a:rPr lang="en-US" sz="1000" u="none" strike="noStrike" cap="none"/>
                        <a:t> </a:t>
                      </a:r>
                      <a:r>
                        <a:rPr lang="en-US" sz="1000" b="1" u="none" strike="noStrike" cap="none">
                          <a:latin typeface="Raleway"/>
                          <a:ea typeface="Raleway"/>
                          <a:cs typeface="Raleway"/>
                          <a:sym typeface="Raleway"/>
                        </a:rPr>
                        <a:t>El Paso, TX</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Offshore Windport in </a:t>
                      </a:r>
                      <a:r>
                        <a:rPr lang="en-US" sz="1000" b="1" u="none" strike="noStrike" cap="none">
                          <a:latin typeface="Raleway"/>
                          <a:ea typeface="Raleway"/>
                          <a:cs typeface="Raleway"/>
                          <a:sym typeface="Raleway"/>
                        </a:rPr>
                        <a:t>Rhode Island </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Aerospace and Defense Cluster in </a:t>
                      </a:r>
                      <a:r>
                        <a:rPr lang="en-US" sz="1000" b="1" u="none" strike="noStrike" cap="none">
                          <a:latin typeface="Raleway"/>
                          <a:ea typeface="Raleway"/>
                          <a:cs typeface="Raleway"/>
                          <a:sym typeface="Raleway"/>
                        </a:rPr>
                        <a:t>Wichita, KS</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73" name="Google Shape;473;g219e6cbf010_0_154"/>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Nowak Metro Fiance Lab &amp; New Localism Associates.</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22df3f27950_5_8"/>
          <p:cNvPicPr preferRelativeResize="0"/>
          <p:nvPr/>
        </p:nvPicPr>
        <p:blipFill rotWithShape="1">
          <a:blip r:embed="rId3">
            <a:alphaModFix amt="29000"/>
          </a:blip>
          <a:srcRect r="1854" b="17039"/>
          <a:stretch/>
        </p:blipFill>
        <p:spPr>
          <a:xfrm>
            <a:off x="25" y="25"/>
            <a:ext cx="9144000" cy="5143500"/>
          </a:xfrm>
          <a:prstGeom prst="rect">
            <a:avLst/>
          </a:prstGeom>
          <a:noFill/>
          <a:ln>
            <a:noFill/>
          </a:ln>
        </p:spPr>
      </p:pic>
      <p:sp>
        <p:nvSpPr>
          <p:cNvPr id="479" name="Google Shape;479;g22df3f27950_5_8"/>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480" name="Google Shape;480;g22df3f27950_5_8"/>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481" name="Google Shape;481;g22df3f27950_5_8"/>
          <p:cNvGraphicFramePr/>
          <p:nvPr/>
        </p:nvGraphicFramePr>
        <p:xfrm>
          <a:off x="2623846" y="1141367"/>
          <a:ext cx="4233800" cy="29430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latin typeface="Raleway"/>
                          <a:ea typeface="Raleway"/>
                          <a:cs typeface="Raleway"/>
                          <a:sym typeface="Raleway"/>
                        </a:rPr>
                        <a:t>An Economy in Transition</a:t>
                      </a:r>
                      <a:endParaRPr sz="700" b="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A Distributed Geography of Production</a:t>
                      </a:r>
                      <a:endParaRPr sz="1400" b="1"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Upcoming Challenges &amp; The Role of Cities </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Early Policy Signals</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What comes next?</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82" name="Google Shape;482;g22df3f27950_5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13</a:t>
            </a:fld>
            <a:endParaRPr sz="1000" b="1">
              <a:solidFill>
                <a:srgbClr val="1C4587"/>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2df3f27950_6_49"/>
          <p:cNvSpPr txBox="1"/>
          <p:nvPr/>
        </p:nvSpPr>
        <p:spPr>
          <a:xfrm>
            <a:off x="0" y="4820400"/>
            <a:ext cx="6154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Raleway"/>
              <a:ea typeface="Raleway"/>
              <a:cs typeface="Raleway"/>
              <a:sym typeface="Raleway"/>
            </a:endParaRPr>
          </a:p>
        </p:txBody>
      </p:sp>
      <p:sp>
        <p:nvSpPr>
          <p:cNvPr id="488" name="Google Shape;488;g22df3f27950_6_49"/>
          <p:cNvSpPr txBox="1"/>
          <p:nvPr/>
        </p:nvSpPr>
        <p:spPr>
          <a:xfrm>
            <a:off x="376150" y="1252225"/>
            <a:ext cx="4546500" cy="3374100"/>
          </a:xfrm>
          <a:prstGeom prst="rect">
            <a:avLst/>
          </a:prstGeom>
          <a:noFill/>
          <a:ln>
            <a:noFill/>
          </a:ln>
        </p:spPr>
        <p:txBody>
          <a:bodyPr spcFirstLastPara="1" wrap="square" lIns="91425" tIns="91425" rIns="91425" bIns="91425" anchor="t" anchorCtr="0">
            <a:spAutoFit/>
          </a:bodyPr>
          <a:lstStyle/>
          <a:p>
            <a:pPr marL="381000" marR="38100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424242"/>
                </a:solidFill>
                <a:highlight>
                  <a:schemeClr val="lt1"/>
                </a:highlight>
                <a:latin typeface="Raleway"/>
                <a:ea typeface="Raleway"/>
                <a:cs typeface="Raleway"/>
                <a:sym typeface="Raleway"/>
              </a:rPr>
              <a:t>"It is the policy of the United States that... in order to </a:t>
            </a:r>
            <a:r>
              <a:rPr lang="en-US" sz="1400" b="1" i="0" u="none" strike="noStrike" cap="none">
                <a:solidFill>
                  <a:srgbClr val="424242"/>
                </a:solidFill>
                <a:highlight>
                  <a:schemeClr val="lt1"/>
                </a:highlight>
                <a:latin typeface="Raleway"/>
                <a:ea typeface="Raleway"/>
                <a:cs typeface="Raleway"/>
                <a:sym typeface="Raleway"/>
              </a:rPr>
              <a:t>ensure productive capacity in the event of an attack on the United States</a:t>
            </a:r>
            <a:r>
              <a:rPr lang="en-US" sz="1400" b="0" i="0" u="none" strike="noStrike" cap="none">
                <a:solidFill>
                  <a:srgbClr val="424242"/>
                </a:solidFill>
                <a:highlight>
                  <a:schemeClr val="lt1"/>
                </a:highlight>
                <a:latin typeface="Raleway"/>
                <a:ea typeface="Raleway"/>
                <a:cs typeface="Raleway"/>
                <a:sym typeface="Raleway"/>
              </a:rPr>
              <a:t>, the United States Government should </a:t>
            </a:r>
            <a:r>
              <a:rPr lang="en-US" sz="1400" b="1" i="0" u="none" strike="noStrike" cap="none">
                <a:solidFill>
                  <a:srgbClr val="424242"/>
                </a:solidFill>
                <a:highlight>
                  <a:schemeClr val="lt1"/>
                </a:highlight>
                <a:latin typeface="Raleway"/>
                <a:ea typeface="Raleway"/>
                <a:cs typeface="Raleway"/>
                <a:sym typeface="Raleway"/>
              </a:rPr>
              <a:t>encourage the geographic dispersal of industrial facilities</a:t>
            </a:r>
            <a:r>
              <a:rPr lang="en-US" sz="1400" b="0" i="0" u="none" strike="noStrike" cap="none">
                <a:solidFill>
                  <a:srgbClr val="424242"/>
                </a:solidFill>
                <a:highlight>
                  <a:schemeClr val="lt1"/>
                </a:highlight>
                <a:latin typeface="Raleway"/>
                <a:ea typeface="Raleway"/>
                <a:cs typeface="Raleway"/>
                <a:sym typeface="Raleway"/>
              </a:rPr>
              <a:t> in the United States to discourage the concentration of such productive facilities within limited geographic areas that are vulnerable to attack by an enemy of the United States."</a:t>
            </a:r>
            <a:endParaRPr sz="1400" b="0" i="0" u="none" strike="noStrike" cap="none">
              <a:solidFill>
                <a:srgbClr val="424242"/>
              </a:solidFill>
              <a:highlight>
                <a:schemeClr val="lt1"/>
              </a:highlight>
              <a:latin typeface="Raleway"/>
              <a:ea typeface="Raleway"/>
              <a:cs typeface="Raleway"/>
              <a:sym typeface="Raleway"/>
            </a:endParaRPr>
          </a:p>
          <a:p>
            <a:pPr marL="381000" marR="38100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424242"/>
              </a:solidFill>
              <a:highlight>
                <a:schemeClr val="lt1"/>
              </a:highlight>
              <a:latin typeface="Raleway"/>
              <a:ea typeface="Raleway"/>
              <a:cs typeface="Raleway"/>
              <a:sym typeface="Raleway"/>
            </a:endParaRPr>
          </a:p>
          <a:p>
            <a:pPr marL="381000" marR="381000" lvl="0" indent="0" algn="ctr" rtl="0">
              <a:lnSpc>
                <a:spcPct val="115000"/>
              </a:lnSpc>
              <a:spcBef>
                <a:spcPts val="0"/>
              </a:spcBef>
              <a:spcAft>
                <a:spcPts val="0"/>
              </a:spcAft>
              <a:buClr>
                <a:srgbClr val="000000"/>
              </a:buClr>
              <a:buSzPts val="1400"/>
              <a:buFont typeface="Arial"/>
              <a:buNone/>
            </a:pPr>
            <a:r>
              <a:rPr lang="en-US" sz="1400" b="1" i="1" u="none" strike="noStrike" cap="none">
                <a:solidFill>
                  <a:srgbClr val="424242"/>
                </a:solidFill>
                <a:highlight>
                  <a:schemeClr val="lt1"/>
                </a:highlight>
                <a:latin typeface="Raleway"/>
                <a:ea typeface="Raleway"/>
                <a:cs typeface="Raleway"/>
                <a:sym typeface="Raleway"/>
              </a:rPr>
              <a:t>US Congress </a:t>
            </a:r>
            <a:r>
              <a:rPr lang="en-US" sz="1400" b="1" i="0" u="none" strike="noStrike" cap="none">
                <a:solidFill>
                  <a:srgbClr val="424242"/>
                </a:solidFill>
                <a:highlight>
                  <a:schemeClr val="lt1"/>
                </a:highlight>
                <a:latin typeface="Raleway"/>
                <a:ea typeface="Raleway"/>
                <a:cs typeface="Raleway"/>
                <a:sym typeface="Raleway"/>
              </a:rPr>
              <a:t>(1950) - </a:t>
            </a:r>
            <a:endParaRPr sz="1400" b="1" i="0" u="none" strike="noStrike" cap="none">
              <a:solidFill>
                <a:srgbClr val="424242"/>
              </a:solidFill>
              <a:highlight>
                <a:schemeClr val="lt1"/>
              </a:highlight>
              <a:latin typeface="Raleway"/>
              <a:ea typeface="Raleway"/>
              <a:cs typeface="Raleway"/>
              <a:sym typeface="Raleway"/>
            </a:endParaRPr>
          </a:p>
          <a:p>
            <a:pPr marL="381000" marR="381000" lvl="0" indent="0" algn="ctr" rtl="0">
              <a:lnSpc>
                <a:spcPct val="115000"/>
              </a:lnSpc>
              <a:spcBef>
                <a:spcPts val="0"/>
              </a:spcBef>
              <a:spcAft>
                <a:spcPts val="0"/>
              </a:spcAft>
              <a:buClr>
                <a:srgbClr val="000000"/>
              </a:buClr>
              <a:buSzPts val="1400"/>
              <a:buFont typeface="Arial"/>
              <a:buNone/>
            </a:pPr>
            <a:r>
              <a:rPr lang="en-US" sz="1400" b="1" i="0" u="none" strike="noStrike" cap="none">
                <a:solidFill>
                  <a:srgbClr val="424242"/>
                </a:solidFill>
                <a:highlight>
                  <a:schemeClr val="lt1"/>
                </a:highlight>
                <a:latin typeface="Raleway"/>
                <a:ea typeface="Raleway"/>
                <a:cs typeface="Raleway"/>
                <a:sym typeface="Raleway"/>
              </a:rPr>
              <a:t>Defense Production Act </a:t>
            </a:r>
            <a:endParaRPr sz="1400" b="1" i="0" u="none" strike="noStrike" cap="none">
              <a:solidFill>
                <a:srgbClr val="424242"/>
              </a:solidFill>
              <a:highlight>
                <a:schemeClr val="lt1"/>
              </a:highlight>
              <a:latin typeface="Raleway"/>
              <a:ea typeface="Raleway"/>
              <a:cs typeface="Raleway"/>
              <a:sym typeface="Raleway"/>
            </a:endParaRPr>
          </a:p>
        </p:txBody>
      </p:sp>
      <p:pic>
        <p:nvPicPr>
          <p:cNvPr id="489" name="Google Shape;489;g22df3f27950_6_49"/>
          <p:cNvPicPr preferRelativeResize="0"/>
          <p:nvPr/>
        </p:nvPicPr>
        <p:blipFill rotWithShape="1">
          <a:blip r:embed="rId3">
            <a:alphaModFix/>
          </a:blip>
          <a:srcRect l="2152"/>
          <a:stretch/>
        </p:blipFill>
        <p:spPr>
          <a:xfrm>
            <a:off x="5229700" y="0"/>
            <a:ext cx="3914293" cy="5143500"/>
          </a:xfrm>
          <a:prstGeom prst="rect">
            <a:avLst/>
          </a:prstGeom>
          <a:noFill/>
          <a:ln>
            <a:noFill/>
          </a:ln>
        </p:spPr>
      </p:pic>
      <p:sp>
        <p:nvSpPr>
          <p:cNvPr id="490" name="Google Shape;490;g22df3f27950_6_49"/>
          <p:cNvSpPr txBox="1"/>
          <p:nvPr/>
        </p:nvSpPr>
        <p:spPr>
          <a:xfrm>
            <a:off x="5239700" y="0"/>
            <a:ext cx="3914400" cy="631500"/>
          </a:xfrm>
          <a:prstGeom prst="rect">
            <a:avLst/>
          </a:prstGeom>
          <a:solidFill>
            <a:srgbClr val="9E9E9E">
              <a:alpha val="55686"/>
            </a:srgbClr>
          </a:solidFill>
          <a:ln>
            <a:noFill/>
          </a:ln>
        </p:spPr>
        <p:txBody>
          <a:bodyPr spcFirstLastPara="1" wrap="square" lIns="91425" tIns="91425" rIns="91425" bIns="91425" anchor="t" anchorCtr="0">
            <a:spAutoFit/>
          </a:bodyPr>
          <a:lstStyle/>
          <a:p>
            <a:pPr marL="0" marR="381000" lvl="0" indent="0" algn="l" rtl="0">
              <a:lnSpc>
                <a:spcPct val="115000"/>
              </a:lnSpc>
              <a:spcBef>
                <a:spcPts val="0"/>
              </a:spcBef>
              <a:spcAft>
                <a:spcPts val="0"/>
              </a:spcAft>
              <a:buClr>
                <a:srgbClr val="000000"/>
              </a:buClr>
              <a:buSzPts val="1350"/>
              <a:buFont typeface="Arial"/>
              <a:buNone/>
            </a:pPr>
            <a:r>
              <a:rPr lang="en-US" sz="1350" b="1" i="0" u="none" strike="noStrike" cap="none">
                <a:solidFill>
                  <a:schemeClr val="dk1"/>
                </a:solidFill>
                <a:latin typeface="Raleway"/>
                <a:ea typeface="Raleway"/>
                <a:cs typeface="Raleway"/>
                <a:sym typeface="Raleway"/>
              </a:rPr>
              <a:t>1940 Fortune magazine poster of the geography of wartime production</a:t>
            </a:r>
            <a:endParaRPr sz="1350" b="1" i="0" u="none" strike="noStrike" cap="none">
              <a:solidFill>
                <a:schemeClr val="dk1"/>
              </a:solidFill>
              <a:latin typeface="Raleway"/>
              <a:ea typeface="Raleway"/>
              <a:cs typeface="Raleway"/>
              <a:sym typeface="Raleway"/>
            </a:endParaRPr>
          </a:p>
        </p:txBody>
      </p:sp>
      <p:sp>
        <p:nvSpPr>
          <p:cNvPr id="491" name="Google Shape;491;g22df3f27950_6_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14</a:t>
            </a:fld>
            <a:endParaRPr b="1">
              <a:solidFill>
                <a:srgbClr val="1C4587"/>
              </a:solidFill>
              <a:latin typeface="Raleway"/>
              <a:ea typeface="Raleway"/>
              <a:cs typeface="Raleway"/>
              <a:sym typeface="Raleway"/>
            </a:endParaRPr>
          </a:p>
        </p:txBody>
      </p:sp>
      <p:sp>
        <p:nvSpPr>
          <p:cNvPr id="492" name="Google Shape;492;g22df3f27950_6_49"/>
          <p:cNvSpPr txBox="1">
            <a:spLocks noGrp="1"/>
          </p:cNvSpPr>
          <p:nvPr>
            <p:ph type="title"/>
          </p:nvPr>
        </p:nvSpPr>
        <p:spPr>
          <a:xfrm>
            <a:off x="189625" y="36875"/>
            <a:ext cx="50400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U.S. industrial geography has a long tradition of being shaped by national security concerns </a:t>
            </a:r>
            <a:endParaRPr sz="1900" b="1">
              <a:solidFill>
                <a:srgbClr val="1C4587"/>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19ad3962ec_5_1943"/>
          <p:cNvPicPr preferRelativeResize="0"/>
          <p:nvPr/>
        </p:nvPicPr>
        <p:blipFill rotWithShape="1">
          <a:blip r:embed="rId3">
            <a:alphaModFix/>
          </a:blip>
          <a:srcRect t="17423"/>
          <a:stretch/>
        </p:blipFill>
        <p:spPr>
          <a:xfrm>
            <a:off x="401725" y="2567000"/>
            <a:ext cx="3478749" cy="2061724"/>
          </a:xfrm>
          <a:prstGeom prst="rect">
            <a:avLst/>
          </a:prstGeom>
          <a:noFill/>
          <a:ln>
            <a:noFill/>
          </a:ln>
        </p:spPr>
      </p:pic>
      <p:sp>
        <p:nvSpPr>
          <p:cNvPr id="498" name="Google Shape;498;g219ad3962ec_5_1943"/>
          <p:cNvSpPr txBox="1">
            <a:spLocks noGrp="1"/>
          </p:cNvSpPr>
          <p:nvPr>
            <p:ph type="title"/>
          </p:nvPr>
        </p:nvSpPr>
        <p:spPr>
          <a:xfrm>
            <a:off x="243725" y="2049300"/>
            <a:ext cx="3819000" cy="587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20"/>
              <a:buNone/>
            </a:pPr>
            <a:r>
              <a:rPr lang="en-US" sz="1100" b="1">
                <a:latin typeface="Raleway"/>
                <a:ea typeface="Raleway"/>
                <a:cs typeface="Raleway"/>
                <a:sym typeface="Raleway"/>
              </a:rPr>
              <a:t>Manufacturing value added as % of GDP in selected countries. </a:t>
            </a:r>
            <a:r>
              <a:rPr lang="en-US" sz="1100">
                <a:solidFill>
                  <a:srgbClr val="282828"/>
                </a:solidFill>
                <a:latin typeface="Raleway"/>
                <a:ea typeface="Raleway"/>
                <a:cs typeface="Raleway"/>
                <a:sym typeface="Raleway"/>
              </a:rPr>
              <a:t>1980-2018. </a:t>
            </a:r>
            <a:endParaRPr sz="1100">
              <a:solidFill>
                <a:srgbClr val="282828"/>
              </a:solidFill>
              <a:latin typeface="Raleway"/>
              <a:ea typeface="Raleway"/>
              <a:cs typeface="Raleway"/>
              <a:sym typeface="Raleway"/>
            </a:endParaRPr>
          </a:p>
        </p:txBody>
      </p:sp>
      <p:sp>
        <p:nvSpPr>
          <p:cNvPr id="499" name="Google Shape;499;g219ad3962ec_5_1943"/>
          <p:cNvSpPr txBox="1"/>
          <p:nvPr/>
        </p:nvSpPr>
        <p:spPr>
          <a:xfrm>
            <a:off x="0" y="4835700"/>
            <a:ext cx="5402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The global decline of manufacturing,</a:t>
            </a:r>
            <a:r>
              <a:rPr lang="en-US" sz="800" b="0" i="0" u="none" strike="noStrike" cap="none">
                <a:solidFill>
                  <a:schemeClr val="dk1"/>
                </a:solidFill>
                <a:latin typeface="Raleway"/>
                <a:ea typeface="Raleway"/>
                <a:cs typeface="Raleway"/>
                <a:sym typeface="Raleway"/>
              </a:rPr>
              <a:t> World Economic Forum, December 2019,</a:t>
            </a:r>
            <a:r>
              <a:rPr lang="en-US" sz="800" b="0" i="0" u="sng" strike="noStrike" cap="none">
                <a:solidFill>
                  <a:schemeClr val="dk1"/>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 </a:t>
            </a:r>
            <a:endParaRPr sz="800" b="0" i="0" u="none" strike="noStrike" cap="none">
              <a:solidFill>
                <a:schemeClr val="dk1"/>
              </a:solidFill>
              <a:latin typeface="Raleway"/>
              <a:ea typeface="Raleway"/>
              <a:cs typeface="Raleway"/>
              <a:sym typeface="Raleway"/>
            </a:endParaRPr>
          </a:p>
        </p:txBody>
      </p:sp>
      <p:sp>
        <p:nvSpPr>
          <p:cNvPr id="500" name="Google Shape;500;g219ad3962ec_5_19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15</a:t>
            </a:fld>
            <a:endParaRPr b="1">
              <a:solidFill>
                <a:srgbClr val="1C4587"/>
              </a:solidFill>
              <a:latin typeface="Raleway"/>
              <a:ea typeface="Raleway"/>
              <a:cs typeface="Raleway"/>
              <a:sym typeface="Raleway"/>
            </a:endParaRPr>
          </a:p>
        </p:txBody>
      </p:sp>
      <p:sp>
        <p:nvSpPr>
          <p:cNvPr id="501" name="Google Shape;501;g219ad3962ec_5_1943"/>
          <p:cNvSpPr txBox="1"/>
          <p:nvPr/>
        </p:nvSpPr>
        <p:spPr>
          <a:xfrm>
            <a:off x="100100" y="0"/>
            <a:ext cx="87543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20"/>
              <a:buFont typeface="Arial"/>
              <a:buNone/>
            </a:pPr>
            <a:r>
              <a:rPr lang="en-US" sz="1900" b="1" i="0" u="none" strike="noStrike" cap="none">
                <a:solidFill>
                  <a:srgbClr val="1C4587"/>
                </a:solidFill>
                <a:latin typeface="Raleway"/>
                <a:ea typeface="Raleway"/>
                <a:cs typeface="Raleway"/>
                <a:sym typeface="Raleway"/>
              </a:rPr>
              <a:t>The U.S. manufacturing position has declined in recent decades, especially in the semiconductor industry </a:t>
            </a:r>
            <a:endParaRPr sz="1900" b="1" i="0" u="none" strike="noStrike" cap="none">
              <a:solidFill>
                <a:srgbClr val="1C4587"/>
              </a:solidFill>
              <a:latin typeface="Raleway"/>
              <a:ea typeface="Raleway"/>
              <a:cs typeface="Raleway"/>
              <a:sym typeface="Raleway"/>
            </a:endParaRPr>
          </a:p>
        </p:txBody>
      </p:sp>
      <p:sp>
        <p:nvSpPr>
          <p:cNvPr id="502" name="Google Shape;502;g219ad3962ec_5_1943"/>
          <p:cNvSpPr txBox="1"/>
          <p:nvPr/>
        </p:nvSpPr>
        <p:spPr>
          <a:xfrm>
            <a:off x="5067300" y="3148825"/>
            <a:ext cx="3819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SIA 2020- America’s Future is Built on Semiconductors.</a:t>
            </a:r>
            <a:endParaRPr sz="800" b="0" i="0" u="none" strike="noStrike" cap="none">
              <a:solidFill>
                <a:schemeClr val="dk1"/>
              </a:solidFill>
              <a:latin typeface="Raleway"/>
              <a:ea typeface="Raleway"/>
              <a:cs typeface="Raleway"/>
              <a:sym typeface="Raleway"/>
            </a:endParaRPr>
          </a:p>
        </p:txBody>
      </p:sp>
      <p:sp>
        <p:nvSpPr>
          <p:cNvPr id="503" name="Google Shape;503;g219ad3962ec_5_19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15</a:t>
            </a:fld>
            <a:endParaRPr b="1">
              <a:solidFill>
                <a:srgbClr val="1C4587"/>
              </a:solidFill>
              <a:latin typeface="Raleway"/>
              <a:ea typeface="Raleway"/>
              <a:cs typeface="Raleway"/>
              <a:sym typeface="Raleway"/>
            </a:endParaRPr>
          </a:p>
        </p:txBody>
      </p:sp>
      <p:pic>
        <p:nvPicPr>
          <p:cNvPr id="504" name="Google Shape;504;g219ad3962ec_5_1943"/>
          <p:cNvPicPr preferRelativeResize="0"/>
          <p:nvPr/>
        </p:nvPicPr>
        <p:blipFill rotWithShape="1">
          <a:blip r:embed="rId6">
            <a:alphaModFix/>
          </a:blip>
          <a:srcRect/>
          <a:stretch/>
        </p:blipFill>
        <p:spPr>
          <a:xfrm>
            <a:off x="5704813" y="1207924"/>
            <a:ext cx="2696375" cy="1940875"/>
          </a:xfrm>
          <a:prstGeom prst="rect">
            <a:avLst/>
          </a:prstGeom>
          <a:noFill/>
          <a:ln>
            <a:noFill/>
          </a:ln>
        </p:spPr>
      </p:pic>
      <p:sp>
        <p:nvSpPr>
          <p:cNvPr id="505" name="Google Shape;505;g219ad3962ec_5_1943"/>
          <p:cNvSpPr txBox="1"/>
          <p:nvPr/>
        </p:nvSpPr>
        <p:spPr>
          <a:xfrm>
            <a:off x="5029200" y="3411925"/>
            <a:ext cx="4130100" cy="12930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The U.S. is losing ground to Asian rivals in chip product development, </a:t>
            </a:r>
            <a:r>
              <a:rPr lang="en-US" sz="1200" b="1" i="0" u="none" strike="noStrike" cap="none">
                <a:solidFill>
                  <a:schemeClr val="dk1"/>
                </a:solidFill>
                <a:latin typeface="Raleway"/>
                <a:ea typeface="Raleway"/>
                <a:cs typeface="Raleway"/>
                <a:sym typeface="Raleway"/>
              </a:rPr>
              <a:t>specifically in processing technology and fab capacity. </a:t>
            </a:r>
            <a:r>
              <a:rPr lang="en-US" sz="1200" b="0" i="0" u="none" strike="noStrike" cap="none">
                <a:solidFill>
                  <a:schemeClr val="dk1"/>
                </a:solidFill>
                <a:latin typeface="Raleway"/>
                <a:ea typeface="Raleway"/>
                <a:cs typeface="Raleway"/>
                <a:sym typeface="Raleway"/>
              </a:rPr>
              <a:t>China in particular has a significant semiconductor agenda supported by $150 billion in funding with a fab capacity that has grown from 3% in 2000 to 15% in 2020, surpassing the U.S</a:t>
            </a:r>
            <a:endParaRPr sz="1300" b="1" i="0" u="none" strike="noStrike" cap="none">
              <a:solidFill>
                <a:schemeClr val="dk1"/>
              </a:solidFill>
              <a:latin typeface="Raleway"/>
              <a:ea typeface="Raleway"/>
              <a:cs typeface="Raleway"/>
              <a:sym typeface="Raleway"/>
            </a:endParaRPr>
          </a:p>
        </p:txBody>
      </p:sp>
      <p:sp>
        <p:nvSpPr>
          <p:cNvPr id="506" name="Google Shape;506;g219ad3962ec_5_1943"/>
          <p:cNvSpPr txBox="1"/>
          <p:nvPr/>
        </p:nvSpPr>
        <p:spPr>
          <a:xfrm>
            <a:off x="0" y="863300"/>
            <a:ext cx="4282200" cy="11082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Manufacturing sectors in emerging and advanced economies are declining and becoming less important for national incomes.</a:t>
            </a:r>
            <a:r>
              <a:rPr lang="en-US" sz="1200" b="1" i="0" u="none" strike="noStrike" cap="none">
                <a:solidFill>
                  <a:schemeClr val="dk1"/>
                </a:solidFill>
                <a:latin typeface="Raleway"/>
                <a:ea typeface="Raleway"/>
                <a:cs typeface="Raleway"/>
                <a:sym typeface="Raleway"/>
              </a:rPr>
              <a:t>This share is particularly low for the U.S., starting at only 18.9% in the mid 80s and reducing to only 11.2% by 2018.</a:t>
            </a:r>
            <a:endParaRPr sz="1200" b="0" i="0" u="none" strike="noStrike" cap="none">
              <a:solidFill>
                <a:schemeClr val="dk1"/>
              </a:solidFill>
              <a:latin typeface="Raleway"/>
              <a:ea typeface="Raleway"/>
              <a:cs typeface="Raleway"/>
              <a:sym typeface="Raleway"/>
            </a:endParaRPr>
          </a:p>
        </p:txBody>
      </p:sp>
      <p:sp>
        <p:nvSpPr>
          <p:cNvPr id="507" name="Google Shape;507;g219ad3962ec_5_1943"/>
          <p:cNvSpPr txBox="1">
            <a:spLocks noGrp="1"/>
          </p:cNvSpPr>
          <p:nvPr>
            <p:ph type="title"/>
          </p:nvPr>
        </p:nvSpPr>
        <p:spPr>
          <a:xfrm>
            <a:off x="5262150" y="812700"/>
            <a:ext cx="3664200" cy="587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20"/>
              <a:buNone/>
            </a:pPr>
            <a:r>
              <a:rPr lang="en-US" sz="1200" b="1">
                <a:latin typeface="Raleway"/>
                <a:ea typeface="Raleway"/>
                <a:cs typeface="Raleway"/>
                <a:sym typeface="Raleway"/>
              </a:rPr>
              <a:t> Share of global semiconductor manufacturing, 1990-2030</a:t>
            </a:r>
            <a:r>
              <a:rPr lang="en-US" sz="1200" b="1">
                <a:solidFill>
                  <a:srgbClr val="3E3E3E"/>
                </a:solidFill>
                <a:highlight>
                  <a:srgbClr val="FFFFFF"/>
                </a:highlight>
                <a:latin typeface="Raleway"/>
                <a:ea typeface="Raleway"/>
                <a:cs typeface="Raleway"/>
                <a:sym typeface="Raleway"/>
              </a:rPr>
              <a:t>.</a:t>
            </a:r>
            <a:endParaRPr sz="1200">
              <a:solidFill>
                <a:srgbClr val="282828"/>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0ed0b9a6cb_0_322"/>
          <p:cNvSpPr txBox="1"/>
          <p:nvPr/>
        </p:nvSpPr>
        <p:spPr>
          <a:xfrm>
            <a:off x="0" y="4744200"/>
            <a:ext cx="7530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highlight>
                  <a:srgbClr val="FFFFFF"/>
                </a:highlight>
                <a:latin typeface="Raleway"/>
                <a:ea typeface="Raleway"/>
                <a:cs typeface="Raleway"/>
                <a:sym typeface="Raleway"/>
              </a:rPr>
              <a:t>Notes:</a:t>
            </a:r>
            <a:r>
              <a:rPr lang="en-US" sz="800" b="0" i="0" u="none" strike="noStrike" cap="none">
                <a:solidFill>
                  <a:schemeClr val="dk1"/>
                </a:solidFill>
                <a:highlight>
                  <a:srgbClr val="FFFFFF"/>
                </a:highlight>
                <a:latin typeface="Raleway"/>
                <a:ea typeface="Raleway"/>
                <a:cs typeface="Raleway"/>
                <a:sym typeface="Raleway"/>
              </a:rPr>
              <a:t> For metros specialized in more than one industry (four in total), the industry with the highest location quotient was selected </a:t>
            </a:r>
            <a:endParaRPr sz="800" b="0" i="0" u="none" strike="noStrike" cap="none">
              <a:solidFill>
                <a:schemeClr val="dk1"/>
              </a:solidFill>
              <a:highlight>
                <a:srgbClr val="FFFFFF"/>
              </a:highlight>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highlight>
                  <a:srgbClr val="FFFFFF"/>
                </a:highlight>
                <a:latin typeface="Raleway"/>
                <a:ea typeface="Raleway"/>
                <a:cs typeface="Raleway"/>
                <a:sym typeface="Raleway"/>
              </a:rPr>
              <a:t>Source</a:t>
            </a:r>
            <a:r>
              <a:rPr lang="en-US" sz="800" b="0" i="0" u="none" strike="noStrike" cap="none">
                <a:solidFill>
                  <a:schemeClr val="dk1"/>
                </a:solidFill>
                <a:highlight>
                  <a:srgbClr val="FFFFFF"/>
                </a:highlight>
                <a:latin typeface="Raleway"/>
                <a:ea typeface="Raleway"/>
                <a:cs typeface="Raleway"/>
                <a:sym typeface="Raleway"/>
              </a:rPr>
              <a:t>: Nowak Metro FInance Lab with data from </a:t>
            </a:r>
            <a:r>
              <a:rPr lang="en-US" sz="800" b="0" i="0" u="sng" strike="noStrike" cap="none">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U.S. Cluster Mapping Project</a:t>
            </a:r>
            <a:r>
              <a:rPr lang="en-US" sz="800" b="0" i="0" u="none" strike="noStrike" cap="none">
                <a:solidFill>
                  <a:schemeClr val="dk1"/>
                </a:solidFill>
                <a:highlight>
                  <a:srgbClr val="FFFFFF"/>
                </a:highlight>
                <a:latin typeface="Raleway"/>
                <a:ea typeface="Raleway"/>
                <a:cs typeface="Raleway"/>
                <a:sym typeface="Raleway"/>
              </a:rPr>
              <a:t>, Institute for Strategy and Competitiveness, Harvard Business School.</a:t>
            </a:r>
            <a:endParaRPr sz="800" b="0" i="0" u="none" strike="noStrike" cap="none">
              <a:solidFill>
                <a:schemeClr val="dk1"/>
              </a:solidFill>
              <a:latin typeface="Raleway"/>
              <a:ea typeface="Raleway"/>
              <a:cs typeface="Raleway"/>
              <a:sym typeface="Raleway"/>
            </a:endParaRPr>
          </a:p>
        </p:txBody>
      </p:sp>
      <p:sp>
        <p:nvSpPr>
          <p:cNvPr id="513" name="Google Shape;513;g20ed0b9a6cb_0_3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16</a:t>
            </a:fld>
            <a:endParaRPr b="1">
              <a:solidFill>
                <a:srgbClr val="1C4587"/>
              </a:solidFill>
              <a:latin typeface="Raleway"/>
              <a:ea typeface="Raleway"/>
              <a:cs typeface="Raleway"/>
              <a:sym typeface="Raleway"/>
            </a:endParaRPr>
          </a:p>
        </p:txBody>
      </p:sp>
      <p:sp>
        <p:nvSpPr>
          <p:cNvPr id="514" name="Google Shape;514;g20ed0b9a6cb_0_322"/>
          <p:cNvSpPr txBox="1">
            <a:spLocks noGrp="1"/>
          </p:cNvSpPr>
          <p:nvPr>
            <p:ph type="title"/>
          </p:nvPr>
        </p:nvSpPr>
        <p:spPr>
          <a:xfrm>
            <a:off x="189625" y="36875"/>
            <a:ext cx="8754300" cy="54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Even today, high-tech manufacturing hubs scatter across metros</a:t>
            </a:r>
            <a:endParaRPr sz="1900" b="1">
              <a:solidFill>
                <a:srgbClr val="1C4587"/>
              </a:solidFill>
              <a:latin typeface="Raleway"/>
              <a:ea typeface="Raleway"/>
              <a:cs typeface="Raleway"/>
              <a:sym typeface="Raleway"/>
            </a:endParaRPr>
          </a:p>
        </p:txBody>
      </p:sp>
      <p:sp>
        <p:nvSpPr>
          <p:cNvPr id="515" name="Google Shape;515;g20ed0b9a6cb_0_322"/>
          <p:cNvSpPr txBox="1"/>
          <p:nvPr/>
        </p:nvSpPr>
        <p:spPr>
          <a:xfrm>
            <a:off x="1901900" y="558600"/>
            <a:ext cx="4670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Raleway"/>
                <a:ea typeface="Raleway"/>
                <a:cs typeface="Raleway"/>
                <a:sym typeface="Raleway"/>
              </a:rPr>
              <a:t>Metros with high specialization employment in advanced manufacturing industries </a:t>
            </a:r>
            <a:endParaRPr sz="1200" b="0" i="0" u="none" strike="noStrike" cap="none">
              <a:solidFill>
                <a:srgbClr val="000000"/>
              </a:solidFill>
              <a:latin typeface="Raleway"/>
              <a:ea typeface="Raleway"/>
              <a:cs typeface="Raleway"/>
              <a:sym typeface="Raleway"/>
            </a:endParaRPr>
          </a:p>
        </p:txBody>
      </p:sp>
      <p:grpSp>
        <p:nvGrpSpPr>
          <p:cNvPr id="516" name="Google Shape;516;g20ed0b9a6cb_0_322"/>
          <p:cNvGrpSpPr/>
          <p:nvPr/>
        </p:nvGrpSpPr>
        <p:grpSpPr>
          <a:xfrm>
            <a:off x="1799643" y="3969966"/>
            <a:ext cx="5255632" cy="820617"/>
            <a:chOff x="4267768" y="3729129"/>
            <a:chExt cx="5255632" cy="820617"/>
          </a:xfrm>
        </p:grpSpPr>
        <p:sp>
          <p:nvSpPr>
            <p:cNvPr id="517" name="Google Shape;517;g20ed0b9a6cb_0_322"/>
            <p:cNvSpPr txBox="1"/>
            <p:nvPr/>
          </p:nvSpPr>
          <p:spPr>
            <a:xfrm>
              <a:off x="4299775" y="3747739"/>
              <a:ext cx="1287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Cluster/</a:t>
              </a:r>
              <a:endParaRPr sz="1200" b="1" i="0" u="none" strike="noStrike" cap="none">
                <a:solidFill>
                  <a:srgbClr val="000000"/>
                </a:solidFill>
                <a:latin typeface="Raleway"/>
                <a:ea typeface="Raleway"/>
                <a:cs typeface="Raleway"/>
                <a:sym typeface="Raleway"/>
              </a:endParaRPr>
            </a:p>
          </p:txBody>
        </p:sp>
        <p:grpSp>
          <p:nvGrpSpPr>
            <p:cNvPr id="518" name="Google Shape;518;g20ed0b9a6cb_0_322"/>
            <p:cNvGrpSpPr/>
            <p:nvPr/>
          </p:nvGrpSpPr>
          <p:grpSpPr>
            <a:xfrm>
              <a:off x="5727925" y="3729129"/>
              <a:ext cx="2728675" cy="566346"/>
              <a:chOff x="5727925" y="3729129"/>
              <a:chExt cx="2728675" cy="566346"/>
            </a:xfrm>
          </p:grpSpPr>
          <p:sp>
            <p:nvSpPr>
              <p:cNvPr id="519" name="Google Shape;519;g20ed0b9a6cb_0_322"/>
              <p:cNvSpPr txBox="1"/>
              <p:nvPr/>
            </p:nvSpPr>
            <p:spPr>
              <a:xfrm>
                <a:off x="5727925" y="3741375"/>
                <a:ext cx="1200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Aerospace &amp; Defense </a:t>
                </a:r>
                <a:endParaRPr sz="1200" b="1" i="0" u="none" strike="noStrike" cap="none">
                  <a:solidFill>
                    <a:srgbClr val="000000"/>
                  </a:solidFill>
                  <a:latin typeface="Raleway"/>
                  <a:ea typeface="Raleway"/>
                  <a:cs typeface="Raleway"/>
                  <a:sym typeface="Raleway"/>
                </a:endParaRPr>
              </a:p>
            </p:txBody>
          </p:sp>
          <p:sp>
            <p:nvSpPr>
              <p:cNvPr id="520" name="Google Shape;520;g20ed0b9a6cb_0_322"/>
              <p:cNvSpPr txBox="1"/>
              <p:nvPr/>
            </p:nvSpPr>
            <p:spPr>
              <a:xfrm>
                <a:off x="7256000" y="3729129"/>
                <a:ext cx="1200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Automotive</a:t>
                </a:r>
                <a:endParaRPr sz="1200" b="1" i="0" u="none" strike="noStrike" cap="none">
                  <a:solidFill>
                    <a:srgbClr val="000000"/>
                  </a:solidFill>
                  <a:latin typeface="Raleway"/>
                  <a:ea typeface="Raleway"/>
                  <a:cs typeface="Raleway"/>
                  <a:sym typeface="Raleway"/>
                </a:endParaRPr>
              </a:p>
            </p:txBody>
          </p:sp>
        </p:grpSp>
        <p:grpSp>
          <p:nvGrpSpPr>
            <p:cNvPr id="521" name="Google Shape;521;g20ed0b9a6cb_0_322"/>
            <p:cNvGrpSpPr/>
            <p:nvPr/>
          </p:nvGrpSpPr>
          <p:grpSpPr>
            <a:xfrm>
              <a:off x="5727925" y="4140841"/>
              <a:ext cx="2576275" cy="381546"/>
              <a:chOff x="5727925" y="3881529"/>
              <a:chExt cx="2576275" cy="381546"/>
            </a:xfrm>
          </p:grpSpPr>
          <p:sp>
            <p:nvSpPr>
              <p:cNvPr id="522" name="Google Shape;522;g20ed0b9a6cb_0_322"/>
              <p:cNvSpPr txBox="1"/>
              <p:nvPr/>
            </p:nvSpPr>
            <p:spPr>
              <a:xfrm>
                <a:off x="5727925" y="3893775"/>
                <a:ext cx="1200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777777"/>
                    </a:solidFill>
                    <a:latin typeface="Raleway"/>
                    <a:ea typeface="Raleway"/>
                    <a:cs typeface="Raleway"/>
                    <a:sym typeface="Raleway"/>
                  </a:rPr>
                  <a:t>12</a:t>
                </a:r>
                <a:endParaRPr sz="1200" b="1" i="0" u="none" strike="noStrike" cap="none">
                  <a:solidFill>
                    <a:srgbClr val="777777"/>
                  </a:solidFill>
                  <a:latin typeface="Raleway"/>
                  <a:ea typeface="Raleway"/>
                  <a:cs typeface="Raleway"/>
                  <a:sym typeface="Raleway"/>
                </a:endParaRPr>
              </a:p>
            </p:txBody>
          </p:sp>
          <p:sp>
            <p:nvSpPr>
              <p:cNvPr id="523" name="Google Shape;523;g20ed0b9a6cb_0_322"/>
              <p:cNvSpPr txBox="1"/>
              <p:nvPr/>
            </p:nvSpPr>
            <p:spPr>
              <a:xfrm>
                <a:off x="7103600" y="3881529"/>
                <a:ext cx="1200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777777"/>
                    </a:solidFill>
                    <a:latin typeface="Raleway"/>
                    <a:ea typeface="Raleway"/>
                    <a:cs typeface="Raleway"/>
                    <a:sym typeface="Raleway"/>
                  </a:rPr>
                  <a:t>31</a:t>
                </a:r>
                <a:endParaRPr sz="1200" b="1" i="0" u="none" strike="noStrike" cap="none">
                  <a:solidFill>
                    <a:srgbClr val="777777"/>
                  </a:solidFill>
                  <a:latin typeface="Raleway"/>
                  <a:ea typeface="Raleway"/>
                  <a:cs typeface="Raleway"/>
                  <a:sym typeface="Raleway"/>
                </a:endParaRPr>
              </a:p>
            </p:txBody>
          </p:sp>
        </p:grpSp>
        <p:grpSp>
          <p:nvGrpSpPr>
            <p:cNvPr id="524" name="Google Shape;524;g20ed0b9a6cb_0_322"/>
            <p:cNvGrpSpPr/>
            <p:nvPr/>
          </p:nvGrpSpPr>
          <p:grpSpPr>
            <a:xfrm>
              <a:off x="8318725" y="3741375"/>
              <a:ext cx="1204675" cy="738054"/>
              <a:chOff x="8318725" y="3207975"/>
              <a:chExt cx="1204675" cy="738054"/>
            </a:xfrm>
          </p:grpSpPr>
          <p:sp>
            <p:nvSpPr>
              <p:cNvPr id="525" name="Google Shape;525;g20ed0b9a6cb_0_322"/>
              <p:cNvSpPr txBox="1"/>
              <p:nvPr/>
            </p:nvSpPr>
            <p:spPr>
              <a:xfrm>
                <a:off x="8318725" y="3207975"/>
                <a:ext cx="1200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IT</a:t>
                </a:r>
                <a:endParaRPr sz="1200" b="1" i="0" u="none" strike="noStrike" cap="none">
                  <a:solidFill>
                    <a:srgbClr val="000000"/>
                  </a:solidFill>
                  <a:latin typeface="Raleway"/>
                  <a:ea typeface="Raleway"/>
                  <a:cs typeface="Raleway"/>
                  <a:sym typeface="Raleway"/>
                </a:endParaRPr>
              </a:p>
            </p:txBody>
          </p:sp>
          <p:sp>
            <p:nvSpPr>
              <p:cNvPr id="526" name="Google Shape;526;g20ed0b9a6cb_0_322"/>
              <p:cNvSpPr txBox="1"/>
              <p:nvPr/>
            </p:nvSpPr>
            <p:spPr>
              <a:xfrm>
                <a:off x="8322800" y="3576729"/>
                <a:ext cx="1200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7F7F7F"/>
                    </a:solidFill>
                    <a:latin typeface="Raleway"/>
                    <a:ea typeface="Raleway"/>
                    <a:cs typeface="Raleway"/>
                    <a:sym typeface="Raleway"/>
                  </a:rPr>
                  <a:t>51</a:t>
                </a:r>
                <a:endParaRPr sz="1200" b="1" i="0" u="none" strike="noStrike" cap="none">
                  <a:solidFill>
                    <a:srgbClr val="7F7F7F"/>
                  </a:solidFill>
                  <a:latin typeface="Raleway"/>
                  <a:ea typeface="Raleway"/>
                  <a:cs typeface="Raleway"/>
                  <a:sym typeface="Raleway"/>
                </a:endParaRPr>
              </a:p>
            </p:txBody>
          </p:sp>
        </p:grpSp>
        <p:sp>
          <p:nvSpPr>
            <p:cNvPr id="527" name="Google Shape;527;g20ed0b9a6cb_0_322"/>
            <p:cNvSpPr/>
            <p:nvPr/>
          </p:nvSpPr>
          <p:spPr>
            <a:xfrm>
              <a:off x="5446950" y="3882125"/>
              <a:ext cx="330600" cy="106200"/>
            </a:xfrm>
            <a:prstGeom prst="rect">
              <a:avLst/>
            </a:prstGeom>
            <a:solidFill>
              <a:srgbClr val="166616"/>
            </a:solidFill>
            <a:ln w="9525" cap="flat" cmpd="sng">
              <a:solidFill>
                <a:srgbClr val="16661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20ed0b9a6cb_0_322"/>
            <p:cNvSpPr/>
            <p:nvPr/>
          </p:nvSpPr>
          <p:spPr>
            <a:xfrm>
              <a:off x="7027400" y="3873107"/>
              <a:ext cx="330600" cy="106200"/>
            </a:xfrm>
            <a:prstGeom prst="rect">
              <a:avLst/>
            </a:prstGeom>
            <a:solidFill>
              <a:srgbClr val="DC2B2A"/>
            </a:solidFill>
            <a:ln w="9525" cap="flat" cmpd="sng">
              <a:solidFill>
                <a:srgbClr val="DC2B2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20ed0b9a6cb_0_322"/>
            <p:cNvSpPr/>
            <p:nvPr/>
          </p:nvSpPr>
          <p:spPr>
            <a:xfrm>
              <a:off x="8342550" y="3869879"/>
              <a:ext cx="330600" cy="106200"/>
            </a:xfrm>
            <a:prstGeom prst="rect">
              <a:avLst/>
            </a:prstGeom>
            <a:solidFill>
              <a:srgbClr val="1E57F9"/>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20ed0b9a6cb_0_322"/>
            <p:cNvSpPr txBox="1"/>
            <p:nvPr/>
          </p:nvSpPr>
          <p:spPr>
            <a:xfrm>
              <a:off x="4267768" y="4180446"/>
              <a:ext cx="1287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Raleway"/>
                  <a:ea typeface="Raleway"/>
                  <a:cs typeface="Raleway"/>
                  <a:sym typeface="Raleway"/>
                </a:rPr>
                <a:t>Total MSAs</a:t>
              </a:r>
              <a:endParaRPr sz="1200" b="1" i="0" u="none" strike="noStrike" cap="none">
                <a:solidFill>
                  <a:schemeClr val="dk2"/>
                </a:solidFill>
                <a:latin typeface="Raleway"/>
                <a:ea typeface="Raleway"/>
                <a:cs typeface="Raleway"/>
                <a:sym typeface="Raleway"/>
              </a:endParaRPr>
            </a:p>
          </p:txBody>
        </p:sp>
      </p:grpSp>
      <p:pic>
        <p:nvPicPr>
          <p:cNvPr id="531" name="Google Shape;531;g20ed0b9a6cb_0_322"/>
          <p:cNvPicPr preferRelativeResize="0"/>
          <p:nvPr/>
        </p:nvPicPr>
        <p:blipFill rotWithShape="1">
          <a:blip r:embed="rId4">
            <a:alphaModFix/>
          </a:blip>
          <a:srcRect l="14503" t="23053" r="22408" b="23321"/>
          <a:stretch/>
        </p:blipFill>
        <p:spPr>
          <a:xfrm>
            <a:off x="1670625" y="1070600"/>
            <a:ext cx="5513666" cy="3002300"/>
          </a:xfrm>
          <a:prstGeom prst="rect">
            <a:avLst/>
          </a:prstGeom>
          <a:noFill/>
          <a:ln>
            <a:noFill/>
          </a:ln>
        </p:spPr>
      </p:pic>
      <p:sp>
        <p:nvSpPr>
          <p:cNvPr id="532" name="Google Shape;532;g20ed0b9a6cb_0_322"/>
          <p:cNvSpPr txBox="1"/>
          <p:nvPr/>
        </p:nvSpPr>
        <p:spPr>
          <a:xfrm>
            <a:off x="299300" y="1452050"/>
            <a:ext cx="1371300" cy="20472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High-technology manufacturing specializations are scattered in different regions: </a:t>
            </a:r>
            <a:endParaRPr sz="12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51 MSAs specialize in IT, </a:t>
            </a:r>
            <a:endParaRPr sz="12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50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31 in Automative 12 in Aerospace  &amp; </a:t>
            </a:r>
            <a:r>
              <a:rPr lang="en-US" sz="1300" b="0" i="0" u="none" strike="noStrike" cap="none">
                <a:solidFill>
                  <a:schemeClr val="dk1"/>
                </a:solidFill>
                <a:latin typeface="Raleway"/>
                <a:ea typeface="Raleway"/>
                <a:cs typeface="Raleway"/>
                <a:sym typeface="Raleway"/>
              </a:rPr>
              <a:t>Defense</a:t>
            </a:r>
            <a:r>
              <a:rPr lang="en-US" sz="1200" b="0" i="0" u="none" strike="noStrike" cap="none">
                <a:solidFill>
                  <a:schemeClr val="dk1"/>
                </a:solidFill>
                <a:latin typeface="Raleway"/>
                <a:ea typeface="Raleway"/>
                <a:cs typeface="Raleway"/>
                <a:sym typeface="Raleway"/>
              </a:rPr>
              <a:t>.</a:t>
            </a:r>
            <a:endParaRPr sz="1300" b="0" i="0" u="none" strike="noStrike" cap="none">
              <a:solidFill>
                <a:srgbClr val="000000"/>
              </a:solidFill>
              <a:latin typeface="Arial"/>
              <a:ea typeface="Arial"/>
              <a:cs typeface="Arial"/>
              <a:sym typeface="Arial"/>
            </a:endParaRPr>
          </a:p>
        </p:txBody>
      </p:sp>
      <p:sp>
        <p:nvSpPr>
          <p:cNvPr id="533" name="Google Shape;533;g20ed0b9a6cb_0_322"/>
          <p:cNvSpPr txBox="1"/>
          <p:nvPr/>
        </p:nvSpPr>
        <p:spPr>
          <a:xfrm>
            <a:off x="7184300" y="1341300"/>
            <a:ext cx="1462200" cy="24012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The locational differences between high-technology industries suggest that the industries </a:t>
            </a:r>
            <a:r>
              <a:rPr lang="en-US" sz="1200" b="1" i="0" u="none" strike="noStrike" cap="none">
                <a:solidFill>
                  <a:schemeClr val="dk1"/>
                </a:solidFill>
                <a:latin typeface="Raleway"/>
                <a:ea typeface="Raleway"/>
                <a:cs typeface="Raleway"/>
                <a:sym typeface="Raleway"/>
              </a:rPr>
              <a:t>have very different skill, R&amp;D, or supply chain needs that keep them apart.</a:t>
            </a:r>
            <a:endParaRPr sz="1200" b="1" i="0" u="none" strike="noStrike" cap="none">
              <a:solidFill>
                <a:schemeClr val="dk1"/>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19ad3962ec_5_1711"/>
          <p:cNvSpPr txBox="1">
            <a:spLocks noGrp="1"/>
          </p:cNvSpPr>
          <p:nvPr>
            <p:ph type="title"/>
          </p:nvPr>
        </p:nvSpPr>
        <p:spPr>
          <a:xfrm>
            <a:off x="119900" y="36875"/>
            <a:ext cx="88335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500"/>
              </a:spcAft>
              <a:buClr>
                <a:schemeClr val="dk1"/>
              </a:buClr>
              <a:buSzPts val="1100"/>
              <a:buFont typeface="Arial"/>
              <a:buNone/>
            </a:pPr>
            <a:r>
              <a:rPr lang="en-US" sz="1800" b="1">
                <a:solidFill>
                  <a:srgbClr val="1C4587"/>
                </a:solidFill>
                <a:latin typeface="Raleway"/>
                <a:ea typeface="Raleway"/>
                <a:cs typeface="Raleway"/>
                <a:sym typeface="Raleway"/>
              </a:rPr>
              <a:t>The geographical distribution of military production follows a similar pattern with bases, contractors, and strategic assets situated from coast to coast</a:t>
            </a:r>
            <a:endParaRPr sz="1700" b="1">
              <a:solidFill>
                <a:srgbClr val="1C4587"/>
              </a:solidFill>
              <a:latin typeface="Raleway"/>
              <a:ea typeface="Raleway"/>
              <a:cs typeface="Raleway"/>
              <a:sym typeface="Raleway"/>
            </a:endParaRPr>
          </a:p>
        </p:txBody>
      </p:sp>
      <p:pic>
        <p:nvPicPr>
          <p:cNvPr id="539" name="Google Shape;539;g219ad3962ec_5_1711"/>
          <p:cNvPicPr preferRelativeResize="0"/>
          <p:nvPr/>
        </p:nvPicPr>
        <p:blipFill rotWithShape="1">
          <a:blip r:embed="rId3">
            <a:alphaModFix/>
          </a:blip>
          <a:srcRect/>
          <a:stretch/>
        </p:blipFill>
        <p:spPr>
          <a:xfrm>
            <a:off x="119900" y="1692775"/>
            <a:ext cx="4765201" cy="2644575"/>
          </a:xfrm>
          <a:prstGeom prst="rect">
            <a:avLst/>
          </a:prstGeom>
          <a:noFill/>
          <a:ln>
            <a:noFill/>
          </a:ln>
        </p:spPr>
      </p:pic>
      <p:sp>
        <p:nvSpPr>
          <p:cNvPr id="540" name="Google Shape;540;g219ad3962ec_5_17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17</a:t>
            </a:fld>
            <a:endParaRPr b="1">
              <a:solidFill>
                <a:srgbClr val="1C4587"/>
              </a:solidFill>
              <a:latin typeface="Raleway"/>
              <a:ea typeface="Raleway"/>
              <a:cs typeface="Raleway"/>
              <a:sym typeface="Raleway"/>
            </a:endParaRPr>
          </a:p>
        </p:txBody>
      </p:sp>
      <p:sp>
        <p:nvSpPr>
          <p:cNvPr id="541" name="Google Shape;541;g219ad3962ec_5_1711"/>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Military Base map created at Nowak Metro Finance Lab; Defense Labs map is from the Department of Defense</a:t>
            </a:r>
            <a:endParaRPr sz="800" b="0" i="0" u="sng" strike="noStrike" cap="none">
              <a:solidFill>
                <a:schemeClr val="hlink"/>
              </a:solidFill>
              <a:latin typeface="Raleway"/>
              <a:ea typeface="Raleway"/>
              <a:cs typeface="Raleway"/>
              <a:sym typeface="Raleway"/>
            </a:endParaRPr>
          </a:p>
        </p:txBody>
      </p:sp>
      <p:pic>
        <p:nvPicPr>
          <p:cNvPr id="542" name="Google Shape;542;g219ad3962ec_5_1711"/>
          <p:cNvPicPr preferRelativeResize="0"/>
          <p:nvPr/>
        </p:nvPicPr>
        <p:blipFill rotWithShape="1">
          <a:blip r:embed="rId4">
            <a:alphaModFix/>
          </a:blip>
          <a:srcRect l="1218" t="1719" r="1266"/>
          <a:stretch/>
        </p:blipFill>
        <p:spPr>
          <a:xfrm>
            <a:off x="5182450" y="1692763"/>
            <a:ext cx="3770940" cy="2850902"/>
          </a:xfrm>
          <a:prstGeom prst="rect">
            <a:avLst/>
          </a:prstGeom>
          <a:noFill/>
          <a:ln w="9525" cap="flat" cmpd="sng">
            <a:solidFill>
              <a:srgbClr val="000000"/>
            </a:solidFill>
            <a:prstDash val="solid"/>
            <a:round/>
            <a:headEnd type="none" w="sm" len="sm"/>
            <a:tailEnd type="none" w="sm" len="sm"/>
          </a:ln>
        </p:spPr>
      </p:pic>
      <p:sp>
        <p:nvSpPr>
          <p:cNvPr id="543" name="Google Shape;543;g219ad3962ec_5_1711"/>
          <p:cNvSpPr txBox="1"/>
          <p:nvPr/>
        </p:nvSpPr>
        <p:spPr>
          <a:xfrm>
            <a:off x="0" y="795575"/>
            <a:ext cx="4885200" cy="7389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50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Military bases and top contractor headquarters are dispersed beyond major cities, with a significant portion located in smaller cities and towns</a:t>
            </a:r>
            <a:endParaRPr sz="1100" b="0" i="0" u="none" strike="noStrike" cap="none">
              <a:solidFill>
                <a:schemeClr val="dk1"/>
              </a:solidFill>
              <a:latin typeface="Raleway"/>
              <a:ea typeface="Raleway"/>
              <a:cs typeface="Raleway"/>
              <a:sym typeface="Raleway"/>
            </a:endParaRPr>
          </a:p>
        </p:txBody>
      </p:sp>
      <p:sp>
        <p:nvSpPr>
          <p:cNvPr id="544" name="Google Shape;544;g219ad3962ec_5_1711"/>
          <p:cNvSpPr txBox="1"/>
          <p:nvPr/>
        </p:nvSpPr>
        <p:spPr>
          <a:xfrm>
            <a:off x="5096900" y="788125"/>
            <a:ext cx="3856500" cy="738900"/>
          </a:xfrm>
          <a:prstGeom prst="rect">
            <a:avLst/>
          </a:prstGeom>
          <a:solidFill>
            <a:srgbClr val="CFE2F3">
              <a:alpha val="57647"/>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50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Strategic assets for industrial activities, such as R&amp;D labs and centers, accompany the distributed geography of production in the U.S.</a:t>
            </a:r>
            <a:endParaRPr sz="1300" b="0" i="0" u="none" strike="noStrike" cap="none">
              <a:solidFill>
                <a:schemeClr val="dk1"/>
              </a:solidFill>
              <a:latin typeface="Raleway"/>
              <a:ea typeface="Raleway"/>
              <a:cs typeface="Raleway"/>
              <a:sym typeface="Raleway"/>
            </a:endParaRPr>
          </a:p>
        </p:txBody>
      </p:sp>
      <p:sp>
        <p:nvSpPr>
          <p:cNvPr id="2" name="Rectangle 1">
            <a:extLst>
              <a:ext uri="{FF2B5EF4-FFF2-40B4-BE49-F238E27FC236}">
                <a16:creationId xmlns:a16="http://schemas.microsoft.com/office/drawing/2014/main" id="{DACE6547-261B-D5F0-E48B-B354580A667C}"/>
              </a:ext>
            </a:extLst>
          </p:cNvPr>
          <p:cNvSpPr/>
          <p:nvPr/>
        </p:nvSpPr>
        <p:spPr>
          <a:xfrm>
            <a:off x="1369439" y="1794276"/>
            <a:ext cx="2266122" cy="238539"/>
          </a:xfrm>
          <a:prstGeom prst="rect">
            <a:avLst/>
          </a:prstGeom>
          <a:solidFill>
            <a:schemeClr val="tx2">
              <a:lumMod val="90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Top Defense Contractors HQs an their main MFG plants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219ad3962ec_5_922"/>
          <p:cNvPicPr preferRelativeResize="0"/>
          <p:nvPr/>
        </p:nvPicPr>
        <p:blipFill rotWithShape="1">
          <a:blip r:embed="rId3">
            <a:alphaModFix/>
          </a:blip>
          <a:srcRect l="8189" t="4760"/>
          <a:stretch/>
        </p:blipFill>
        <p:spPr>
          <a:xfrm>
            <a:off x="576800" y="1445075"/>
            <a:ext cx="4224861" cy="2622725"/>
          </a:xfrm>
          <a:prstGeom prst="rect">
            <a:avLst/>
          </a:prstGeom>
          <a:noFill/>
          <a:ln>
            <a:noFill/>
          </a:ln>
        </p:spPr>
      </p:pic>
      <p:sp>
        <p:nvSpPr>
          <p:cNvPr id="550" name="Google Shape;550;g219ad3962ec_5_922"/>
          <p:cNvSpPr txBox="1"/>
          <p:nvPr/>
        </p:nvSpPr>
        <p:spPr>
          <a:xfrm>
            <a:off x="5053675" y="919475"/>
            <a:ext cx="3571200" cy="379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rgbClr val="FFFFFF"/>
                </a:highlight>
                <a:latin typeface="Raleway"/>
                <a:ea typeface="Raleway"/>
                <a:cs typeface="Raleway"/>
                <a:sym typeface="Raleway"/>
              </a:rPr>
              <a:t>Public investments via IRA and CHIPS have spurred private sector investments of over </a:t>
            </a:r>
            <a:r>
              <a:rPr lang="en-US" sz="1400" b="1" i="0" u="none" strike="noStrike" cap="none">
                <a:solidFill>
                  <a:schemeClr val="dk1"/>
                </a:solidFill>
                <a:highlight>
                  <a:srgbClr val="FFFFFF"/>
                </a:highlight>
                <a:latin typeface="Raleway"/>
                <a:ea typeface="Raleway"/>
                <a:cs typeface="Raleway"/>
                <a:sym typeface="Raleway"/>
              </a:rPr>
              <a:t>$435 billion in 240+ projects nationwide. </a:t>
            </a:r>
            <a:endParaRPr sz="1900" b="1" i="0" u="none" strike="noStrike" cap="none">
              <a:solidFill>
                <a:srgbClr val="1155CC"/>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1C4587"/>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rgbClr val="FFFFFF"/>
                </a:highlight>
                <a:latin typeface="Raleway"/>
                <a:ea typeface="Raleway"/>
                <a:cs typeface="Raleway"/>
                <a:sym typeface="Raleway"/>
              </a:rPr>
              <a:t>These investments concentrate  in industries that will boost U.S. competitiveness, strengthen supply chains, and help build a clean energy economy:</a:t>
            </a:r>
            <a:endParaRPr sz="1400" b="0" i="0" u="none" strike="noStrike" cap="none">
              <a:solidFill>
                <a:schemeClr val="dk1"/>
              </a:solidFill>
              <a:highlight>
                <a:srgbClr val="FFFFFF"/>
              </a:highlight>
              <a:latin typeface="Raleway"/>
              <a:ea typeface="Raleway"/>
              <a:cs typeface="Raleway"/>
              <a:sym typeface="Raleway"/>
            </a:endParaRPr>
          </a:p>
          <a:p>
            <a:pPr marL="457200" marR="0" lvl="0" indent="-317500" algn="l" rtl="0">
              <a:lnSpc>
                <a:spcPct val="115000"/>
              </a:lnSpc>
              <a:spcBef>
                <a:spcPts val="0"/>
              </a:spcBef>
              <a:spcAft>
                <a:spcPts val="0"/>
              </a:spcAft>
              <a:buClr>
                <a:schemeClr val="dk1"/>
              </a:buClr>
              <a:buSzPts val="1400"/>
              <a:buFont typeface="Raleway"/>
              <a:buChar char="●"/>
            </a:pPr>
            <a:r>
              <a:rPr lang="en-US" sz="1400" b="1" i="0" u="none" strike="noStrike" cap="none">
                <a:solidFill>
                  <a:schemeClr val="dk1"/>
                </a:solidFill>
                <a:highlight>
                  <a:srgbClr val="FFFFFF"/>
                </a:highlight>
                <a:latin typeface="Raleway"/>
                <a:ea typeface="Raleway"/>
                <a:cs typeface="Raleway"/>
                <a:sym typeface="Raleway"/>
              </a:rPr>
              <a:t>+$200B </a:t>
            </a:r>
            <a:r>
              <a:rPr lang="en-US" sz="1400" b="0" i="0" u="none" strike="noStrike" cap="none">
                <a:solidFill>
                  <a:schemeClr val="dk1"/>
                </a:solidFill>
                <a:highlight>
                  <a:srgbClr val="FFFFFF"/>
                </a:highlight>
                <a:latin typeface="Raleway"/>
                <a:ea typeface="Raleway"/>
                <a:cs typeface="Raleway"/>
                <a:sym typeface="Raleway"/>
              </a:rPr>
              <a:t>in Semiconductors &amp; Electronics </a:t>
            </a:r>
            <a:endParaRPr sz="1400" b="0" i="0" u="none" strike="noStrike" cap="none">
              <a:solidFill>
                <a:schemeClr val="dk1"/>
              </a:solidFill>
              <a:highlight>
                <a:srgbClr val="FFFFFF"/>
              </a:highlight>
              <a:latin typeface="Raleway"/>
              <a:ea typeface="Raleway"/>
              <a:cs typeface="Raleway"/>
              <a:sym typeface="Raleway"/>
            </a:endParaRPr>
          </a:p>
          <a:p>
            <a:pPr marL="457200" marR="0" lvl="0" indent="-317500" algn="l" rtl="0">
              <a:lnSpc>
                <a:spcPct val="115000"/>
              </a:lnSpc>
              <a:spcBef>
                <a:spcPts val="0"/>
              </a:spcBef>
              <a:spcAft>
                <a:spcPts val="0"/>
              </a:spcAft>
              <a:buClr>
                <a:schemeClr val="dk1"/>
              </a:buClr>
              <a:buSzPts val="1400"/>
              <a:buFont typeface="Raleway"/>
              <a:buChar char="●"/>
            </a:pPr>
            <a:r>
              <a:rPr lang="en-US" sz="1400" b="1" i="0" u="none" strike="noStrike" cap="none">
                <a:solidFill>
                  <a:schemeClr val="dk1"/>
                </a:solidFill>
                <a:highlight>
                  <a:schemeClr val="lt1"/>
                </a:highlight>
                <a:latin typeface="Raleway"/>
                <a:ea typeface="Raleway"/>
                <a:cs typeface="Raleway"/>
                <a:sym typeface="Raleway"/>
              </a:rPr>
              <a:t>+$200B</a:t>
            </a:r>
            <a:r>
              <a:rPr lang="en-US" sz="1400" b="0" i="0" u="none" strike="noStrike" cap="none">
                <a:solidFill>
                  <a:schemeClr val="dk1"/>
                </a:solidFill>
                <a:highlight>
                  <a:schemeClr val="lt1"/>
                </a:highlight>
                <a:latin typeface="Raleway"/>
                <a:ea typeface="Raleway"/>
                <a:cs typeface="Raleway"/>
                <a:sym typeface="Raleway"/>
              </a:rPr>
              <a:t> in Clean Energy and Evs &amp; Batteries </a:t>
            </a:r>
            <a:endParaRPr sz="1400" b="0" i="0" u="none" strike="noStrike" cap="none">
              <a:solidFill>
                <a:schemeClr val="dk1"/>
              </a:solidFill>
              <a:highlight>
                <a:schemeClr val="lt1"/>
              </a:highlight>
              <a:latin typeface="Raleway"/>
              <a:ea typeface="Raleway"/>
              <a:cs typeface="Raleway"/>
              <a:sym typeface="Raleway"/>
            </a:endParaRPr>
          </a:p>
          <a:p>
            <a:pPr marL="457200" marR="0" lvl="0" indent="-317500" algn="l" rtl="0">
              <a:lnSpc>
                <a:spcPct val="115000"/>
              </a:lnSpc>
              <a:spcBef>
                <a:spcPts val="0"/>
              </a:spcBef>
              <a:spcAft>
                <a:spcPts val="0"/>
              </a:spcAft>
              <a:buClr>
                <a:schemeClr val="dk1"/>
              </a:buClr>
              <a:buSzPts val="1400"/>
              <a:buFont typeface="Raleway"/>
              <a:buChar char="●"/>
            </a:pPr>
            <a:r>
              <a:rPr lang="en-US" sz="1400" b="1" i="0" u="none" strike="noStrike" cap="none">
                <a:solidFill>
                  <a:schemeClr val="dk1"/>
                </a:solidFill>
                <a:highlight>
                  <a:srgbClr val="FFFFFF"/>
                </a:highlight>
                <a:latin typeface="Raleway"/>
                <a:ea typeface="Raleway"/>
                <a:cs typeface="Raleway"/>
                <a:sym typeface="Raleway"/>
              </a:rPr>
              <a:t>+$15B </a:t>
            </a:r>
            <a:r>
              <a:rPr lang="en-US" sz="1400" b="0" i="0" u="none" strike="noStrike" cap="none">
                <a:solidFill>
                  <a:schemeClr val="dk1"/>
                </a:solidFill>
                <a:highlight>
                  <a:srgbClr val="FFFFFF"/>
                </a:highlight>
                <a:latin typeface="Raleway"/>
                <a:ea typeface="Raleway"/>
                <a:cs typeface="Raleway"/>
                <a:sym typeface="Raleway"/>
              </a:rPr>
              <a:t>in Biomanufacturing </a:t>
            </a:r>
            <a:endParaRPr sz="1400" b="0" i="0" u="none" strike="noStrike" cap="none">
              <a:solidFill>
                <a:schemeClr val="dk1"/>
              </a:solidFill>
              <a:highlight>
                <a:srgbClr val="FFFFFF"/>
              </a:highlight>
              <a:latin typeface="Raleway"/>
              <a:ea typeface="Raleway"/>
              <a:cs typeface="Raleway"/>
              <a:sym typeface="Raleway"/>
            </a:endParaRPr>
          </a:p>
          <a:p>
            <a:pPr marL="457200" marR="0" lvl="0" indent="-317500" algn="l" rtl="0">
              <a:lnSpc>
                <a:spcPct val="115000"/>
              </a:lnSpc>
              <a:spcBef>
                <a:spcPts val="0"/>
              </a:spcBef>
              <a:spcAft>
                <a:spcPts val="0"/>
              </a:spcAft>
              <a:buClr>
                <a:schemeClr val="dk1"/>
              </a:buClr>
              <a:buSzPts val="1400"/>
              <a:buFont typeface="Raleway"/>
              <a:buChar char="●"/>
            </a:pPr>
            <a:r>
              <a:rPr lang="en-US" sz="1400" b="1" i="0" u="none" strike="noStrike" cap="none">
                <a:solidFill>
                  <a:schemeClr val="dk1"/>
                </a:solidFill>
                <a:highlight>
                  <a:srgbClr val="FFFFFF"/>
                </a:highlight>
                <a:latin typeface="Raleway"/>
                <a:ea typeface="Raleway"/>
                <a:cs typeface="Raleway"/>
                <a:sym typeface="Raleway"/>
              </a:rPr>
              <a:t>+$1B</a:t>
            </a:r>
            <a:r>
              <a:rPr lang="en-US" sz="1400" b="0" i="0" u="none" strike="noStrike" cap="none">
                <a:solidFill>
                  <a:schemeClr val="dk1"/>
                </a:solidFill>
                <a:highlight>
                  <a:srgbClr val="FFFFFF"/>
                </a:highlight>
                <a:latin typeface="Raleway"/>
                <a:ea typeface="Raleway"/>
                <a:cs typeface="Raleway"/>
                <a:sym typeface="Raleway"/>
              </a:rPr>
              <a:t> in Heavy industry </a:t>
            </a:r>
            <a:endParaRPr sz="1400" b="0" i="0" u="none" strike="noStrike" cap="none">
              <a:solidFill>
                <a:schemeClr val="dk1"/>
              </a:solidFill>
              <a:highlight>
                <a:srgbClr val="FFFFFF"/>
              </a:highlight>
              <a:latin typeface="Raleway"/>
              <a:ea typeface="Raleway"/>
              <a:cs typeface="Raleway"/>
              <a:sym typeface="Raleway"/>
            </a:endParaRPr>
          </a:p>
        </p:txBody>
      </p:sp>
      <p:grpSp>
        <p:nvGrpSpPr>
          <p:cNvPr id="551" name="Google Shape;551;g219ad3962ec_5_922"/>
          <p:cNvGrpSpPr/>
          <p:nvPr/>
        </p:nvGrpSpPr>
        <p:grpSpPr>
          <a:xfrm>
            <a:off x="1013525" y="4041464"/>
            <a:ext cx="3338351" cy="481944"/>
            <a:chOff x="488850" y="929625"/>
            <a:chExt cx="3338351" cy="481944"/>
          </a:xfrm>
        </p:grpSpPr>
        <p:pic>
          <p:nvPicPr>
            <p:cNvPr id="552" name="Google Shape;552;g219ad3962ec_5_922"/>
            <p:cNvPicPr preferRelativeResize="0"/>
            <p:nvPr/>
          </p:nvPicPr>
          <p:blipFill rotWithShape="1">
            <a:blip r:embed="rId4">
              <a:alphaModFix/>
            </a:blip>
            <a:srcRect l="62403" t="15549" r="18649" b="20110"/>
            <a:stretch/>
          </p:blipFill>
          <p:spPr>
            <a:xfrm>
              <a:off x="2582725" y="956062"/>
              <a:ext cx="1244476" cy="169025"/>
            </a:xfrm>
            <a:prstGeom prst="rect">
              <a:avLst/>
            </a:prstGeom>
            <a:noFill/>
            <a:ln>
              <a:noFill/>
            </a:ln>
          </p:spPr>
        </p:pic>
        <p:pic>
          <p:nvPicPr>
            <p:cNvPr id="553" name="Google Shape;553;g219ad3962ec_5_922"/>
            <p:cNvPicPr preferRelativeResize="0"/>
            <p:nvPr/>
          </p:nvPicPr>
          <p:blipFill rotWithShape="1">
            <a:blip r:embed="rId4">
              <a:alphaModFix/>
            </a:blip>
            <a:srcRect l="29696" r="37848" b="15547"/>
            <a:stretch/>
          </p:blipFill>
          <p:spPr>
            <a:xfrm>
              <a:off x="565050" y="1176350"/>
              <a:ext cx="1954325" cy="203420"/>
            </a:xfrm>
            <a:prstGeom prst="rect">
              <a:avLst/>
            </a:prstGeom>
            <a:noFill/>
            <a:ln>
              <a:noFill/>
            </a:ln>
          </p:spPr>
        </p:pic>
        <p:pic>
          <p:nvPicPr>
            <p:cNvPr id="554" name="Google Shape;554;g219ad3962ec_5_922"/>
            <p:cNvPicPr preferRelativeResize="0"/>
            <p:nvPr/>
          </p:nvPicPr>
          <p:blipFill rotWithShape="1">
            <a:blip r:embed="rId4">
              <a:alphaModFix/>
            </a:blip>
            <a:srcRect r="70245" b="15547"/>
            <a:stretch/>
          </p:blipFill>
          <p:spPr>
            <a:xfrm>
              <a:off x="488850" y="929625"/>
              <a:ext cx="1954323" cy="221875"/>
            </a:xfrm>
            <a:prstGeom prst="rect">
              <a:avLst/>
            </a:prstGeom>
            <a:noFill/>
            <a:ln>
              <a:noFill/>
            </a:ln>
          </p:spPr>
        </p:pic>
        <p:pic>
          <p:nvPicPr>
            <p:cNvPr id="555" name="Google Shape;555;g219ad3962ec_5_922"/>
            <p:cNvPicPr preferRelativeResize="0"/>
            <p:nvPr/>
          </p:nvPicPr>
          <p:blipFill rotWithShape="1">
            <a:blip r:embed="rId4">
              <a:alphaModFix/>
            </a:blip>
            <a:srcRect l="81053" t="35668" b="-5"/>
            <a:stretch/>
          </p:blipFill>
          <p:spPr>
            <a:xfrm>
              <a:off x="2520676" y="1242544"/>
              <a:ext cx="1244476" cy="169025"/>
            </a:xfrm>
            <a:prstGeom prst="rect">
              <a:avLst/>
            </a:prstGeom>
            <a:noFill/>
            <a:ln>
              <a:noFill/>
            </a:ln>
          </p:spPr>
        </p:pic>
      </p:grpSp>
      <p:sp>
        <p:nvSpPr>
          <p:cNvPr id="556" name="Google Shape;556;g219ad3962ec_5_922"/>
          <p:cNvSpPr txBox="1"/>
          <p:nvPr/>
        </p:nvSpPr>
        <p:spPr>
          <a:xfrm>
            <a:off x="576800" y="919475"/>
            <a:ext cx="4339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Private investment during current administration in selected industries.</a:t>
            </a:r>
            <a:endParaRPr sz="1200" b="1" i="0" u="none" strike="noStrike" cap="none">
              <a:solidFill>
                <a:srgbClr val="000000"/>
              </a:solidFill>
              <a:latin typeface="Raleway"/>
              <a:ea typeface="Raleway"/>
              <a:cs typeface="Raleway"/>
              <a:sym typeface="Raleway"/>
            </a:endParaRPr>
          </a:p>
        </p:txBody>
      </p:sp>
      <p:sp>
        <p:nvSpPr>
          <p:cNvPr id="557" name="Google Shape;557;g219ad3962ec_5_922"/>
          <p:cNvSpPr txBox="1"/>
          <p:nvPr/>
        </p:nvSpPr>
        <p:spPr>
          <a:xfrm>
            <a:off x="0" y="4835700"/>
            <a:ext cx="3975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White House. (n.d.). Retrieved from</a:t>
            </a:r>
            <a:r>
              <a:rPr lang="en-US" sz="800" b="0" i="0" u="sng" strike="noStrike" cap="none">
                <a:solidFill>
                  <a:schemeClr val="hlink"/>
                </a:solidFill>
                <a:latin typeface="Raleway"/>
                <a:ea typeface="Raleway"/>
                <a:cs typeface="Raleway"/>
                <a:sym typeface="Raleway"/>
                <a:hlinkClick r:id="rId5"/>
              </a:rPr>
              <a:t> https://www.whitehouse.gov/invest/</a:t>
            </a:r>
            <a:endParaRPr sz="800" b="0" i="0" u="none" strike="noStrike" cap="none">
              <a:solidFill>
                <a:srgbClr val="000000"/>
              </a:solidFill>
              <a:latin typeface="Raleway"/>
              <a:ea typeface="Raleway"/>
              <a:cs typeface="Raleway"/>
              <a:sym typeface="Raleway"/>
            </a:endParaRPr>
          </a:p>
        </p:txBody>
      </p:sp>
      <p:sp>
        <p:nvSpPr>
          <p:cNvPr id="558" name="Google Shape;558;g219ad3962ec_5_922"/>
          <p:cNvSpPr txBox="1">
            <a:spLocks noGrp="1"/>
          </p:cNvSpPr>
          <p:nvPr>
            <p:ph type="title"/>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Unsurprisingly, private investments are reinforcing the existing pattern of industrial dispersion across the country</a:t>
            </a:r>
            <a:endParaRPr sz="1900" b="1">
              <a:solidFill>
                <a:srgbClr val="1C4587"/>
              </a:solidFill>
              <a:latin typeface="Raleway"/>
              <a:ea typeface="Raleway"/>
              <a:cs typeface="Raleway"/>
              <a:sym typeface="Raleway"/>
            </a:endParaRPr>
          </a:p>
        </p:txBody>
      </p:sp>
      <p:sp>
        <p:nvSpPr>
          <p:cNvPr id="559" name="Google Shape;559;g219ad3962ec_5_9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219ad3962ec_0_314"/>
          <p:cNvSpPr txBox="1"/>
          <p:nvPr/>
        </p:nvSpPr>
        <p:spPr>
          <a:xfrm>
            <a:off x="613225" y="1076725"/>
            <a:ext cx="3551700" cy="338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Semiconductor industry supply chain investments:</a:t>
            </a:r>
            <a:endParaRPr sz="1300" b="0" i="0" u="none" strike="noStrike" cap="none">
              <a:solidFill>
                <a:srgbClr val="000000"/>
              </a:solidFill>
              <a:latin typeface="Raleway"/>
              <a:ea typeface="Raleway"/>
              <a:cs typeface="Raleway"/>
              <a:sym typeface="Raleway"/>
            </a:endParaRPr>
          </a:p>
          <a:p>
            <a:pPr marL="457200" marR="0" lvl="0" indent="-311150" algn="l" rtl="0">
              <a:lnSpc>
                <a:spcPct val="100000"/>
              </a:lnSpc>
              <a:spcBef>
                <a:spcPts val="0"/>
              </a:spcBef>
              <a:spcAft>
                <a:spcPts val="0"/>
              </a:spcAft>
              <a:buClr>
                <a:srgbClr val="000000"/>
              </a:buClr>
              <a:buSzPts val="1300"/>
              <a:buFont typeface="Raleway"/>
              <a:buChar char="●"/>
            </a:pPr>
            <a:r>
              <a:rPr lang="en-US" sz="1300" b="0" i="0" u="none" strike="noStrike" cap="none">
                <a:solidFill>
                  <a:srgbClr val="000000"/>
                </a:solidFill>
                <a:latin typeface="Raleway"/>
                <a:ea typeface="Raleway"/>
                <a:cs typeface="Raleway"/>
                <a:sym typeface="Raleway"/>
              </a:rPr>
              <a:t>Led by a few, very large projects related to Chip Fabs Construction/Expansion, and Tooling/Equipment/Materials Upgrades and Investments.</a:t>
            </a:r>
            <a:endParaRPr sz="1300" b="0" i="0" u="none" strike="noStrike" cap="none">
              <a:solidFill>
                <a:srgbClr val="000000"/>
              </a:solidFill>
              <a:latin typeface="Raleway"/>
              <a:ea typeface="Raleway"/>
              <a:cs typeface="Raleway"/>
              <a:sym typeface="Raleway"/>
            </a:endParaRPr>
          </a:p>
          <a:p>
            <a:pPr marL="457200" marR="0" lvl="0" indent="-311150" algn="l" rtl="0">
              <a:lnSpc>
                <a:spcPct val="100000"/>
              </a:lnSpc>
              <a:spcBef>
                <a:spcPts val="0"/>
              </a:spcBef>
              <a:spcAft>
                <a:spcPts val="0"/>
              </a:spcAft>
              <a:buClr>
                <a:srgbClr val="000000"/>
              </a:buClr>
              <a:buSzPts val="1300"/>
              <a:buFont typeface="Raleway"/>
              <a:buChar char="●"/>
            </a:pPr>
            <a:r>
              <a:rPr lang="en-US" sz="1300" b="1" i="0" u="none" strike="noStrike" cap="none">
                <a:solidFill>
                  <a:srgbClr val="000000"/>
                </a:solidFill>
                <a:latin typeface="Raleway"/>
                <a:ea typeface="Raleway"/>
                <a:cs typeface="Raleway"/>
                <a:sym typeface="Raleway"/>
              </a:rPr>
              <a:t>Arizona, Texas, New York, Ohio, and Indianapolis </a:t>
            </a:r>
            <a:r>
              <a:rPr lang="en-US" sz="1300" b="0" i="0" u="none" strike="noStrike" cap="none">
                <a:solidFill>
                  <a:srgbClr val="000000"/>
                </a:solidFill>
                <a:latin typeface="Raleway"/>
                <a:ea typeface="Raleway"/>
                <a:cs typeface="Raleway"/>
                <a:sym typeface="Raleway"/>
              </a:rPr>
              <a:t>account for 85% of semiconductor supply chain manufacturing investments.</a:t>
            </a:r>
            <a:endParaRPr sz="1300" b="0" i="0" u="none" strike="noStrike" cap="none">
              <a:solidFill>
                <a:srgbClr val="000000"/>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Positive Impact:</a:t>
            </a:r>
            <a:endParaRPr sz="1300" b="0" i="0" u="none" strike="noStrike" cap="none">
              <a:solidFill>
                <a:srgbClr val="000000"/>
              </a:solidFill>
              <a:latin typeface="Raleway"/>
              <a:ea typeface="Raleway"/>
              <a:cs typeface="Raleway"/>
              <a:sym typeface="Raleway"/>
            </a:endParaRPr>
          </a:p>
          <a:p>
            <a:pPr marL="457200" marR="0" lvl="0" indent="-311150" algn="l" rtl="0">
              <a:lnSpc>
                <a:spcPct val="100000"/>
              </a:lnSpc>
              <a:spcBef>
                <a:spcPts val="0"/>
              </a:spcBef>
              <a:spcAft>
                <a:spcPts val="0"/>
              </a:spcAft>
              <a:buClr>
                <a:srgbClr val="000000"/>
              </a:buClr>
              <a:buSzPts val="1300"/>
              <a:buFont typeface="Raleway"/>
              <a:buChar char="●"/>
            </a:pPr>
            <a:r>
              <a:rPr lang="en-US" sz="1300" b="0" i="0" u="none" strike="noStrike" cap="none">
                <a:solidFill>
                  <a:srgbClr val="000000"/>
                </a:solidFill>
                <a:latin typeface="Raleway"/>
                <a:ea typeface="Raleway"/>
                <a:cs typeface="Raleway"/>
                <a:sym typeface="Raleway"/>
              </a:rPr>
              <a:t>44,000 new high-quality jobs created</a:t>
            </a:r>
            <a:endParaRPr sz="1300" b="0" i="0" u="none" strike="noStrike" cap="none">
              <a:solidFill>
                <a:srgbClr val="000000"/>
              </a:solidFill>
              <a:latin typeface="Raleway"/>
              <a:ea typeface="Raleway"/>
              <a:cs typeface="Raleway"/>
              <a:sym typeface="Raleway"/>
            </a:endParaRPr>
          </a:p>
          <a:p>
            <a:pPr marL="457200" marR="0" lvl="0" indent="-311150" algn="l" rtl="0">
              <a:lnSpc>
                <a:spcPct val="100000"/>
              </a:lnSpc>
              <a:spcBef>
                <a:spcPts val="0"/>
              </a:spcBef>
              <a:spcAft>
                <a:spcPts val="0"/>
              </a:spcAft>
              <a:buClr>
                <a:srgbClr val="000000"/>
              </a:buClr>
              <a:buSzPts val="1300"/>
              <a:buFont typeface="Raleway"/>
              <a:buChar char="●"/>
            </a:pPr>
            <a:r>
              <a:rPr lang="en-US" sz="1300" b="0" i="0" u="none" strike="noStrike" cap="none">
                <a:solidFill>
                  <a:srgbClr val="000000"/>
                </a:solidFill>
                <a:latin typeface="Raleway"/>
                <a:ea typeface="Raleway"/>
                <a:cs typeface="Raleway"/>
                <a:sym typeface="Raleway"/>
              </a:rPr>
              <a:t>Approximately +250K jobs supported in the wider U.S. economy</a:t>
            </a:r>
            <a:endParaRPr sz="1300" b="0" i="0" u="none" strike="noStrike" cap="none">
              <a:solidFill>
                <a:schemeClr val="dk1"/>
              </a:solidFill>
              <a:highlight>
                <a:srgbClr val="FFFFFF"/>
              </a:highlight>
              <a:latin typeface="Raleway"/>
              <a:ea typeface="Raleway"/>
              <a:cs typeface="Raleway"/>
              <a:sym typeface="Raleway"/>
            </a:endParaRPr>
          </a:p>
        </p:txBody>
      </p:sp>
      <p:pic>
        <p:nvPicPr>
          <p:cNvPr id="565" name="Google Shape;565;g219ad3962ec_0_314"/>
          <p:cNvPicPr preferRelativeResize="0"/>
          <p:nvPr/>
        </p:nvPicPr>
        <p:blipFill rotWithShape="1">
          <a:blip r:embed="rId3">
            <a:alphaModFix/>
          </a:blip>
          <a:srcRect l="10789" t="11168" r="2757" b="6770"/>
          <a:stretch/>
        </p:blipFill>
        <p:spPr>
          <a:xfrm>
            <a:off x="4660525" y="1393875"/>
            <a:ext cx="3510277" cy="2164268"/>
          </a:xfrm>
          <a:prstGeom prst="rect">
            <a:avLst/>
          </a:prstGeom>
          <a:noFill/>
          <a:ln>
            <a:noFill/>
          </a:ln>
        </p:spPr>
      </p:pic>
      <p:graphicFrame>
        <p:nvGraphicFramePr>
          <p:cNvPr id="566" name="Google Shape;566;g219ad3962ec_0_314"/>
          <p:cNvGraphicFramePr/>
          <p:nvPr/>
        </p:nvGraphicFramePr>
        <p:xfrm>
          <a:off x="4736725" y="3547700"/>
          <a:ext cx="3510275" cy="986224"/>
        </p:xfrm>
        <a:graphic>
          <a:graphicData uri="http://schemas.openxmlformats.org/drawingml/2006/table">
            <a:tbl>
              <a:tblPr>
                <a:noFill/>
                <a:tableStyleId>{AE82156F-90E6-4C64-BB4F-4BD918F2B8D6}</a:tableStyleId>
              </a:tblPr>
              <a:tblGrid>
                <a:gridCol w="219050">
                  <a:extLst>
                    <a:ext uri="{9D8B030D-6E8A-4147-A177-3AD203B41FA5}">
                      <a16:colId xmlns:a16="http://schemas.microsoft.com/office/drawing/2014/main" val="20000"/>
                    </a:ext>
                  </a:extLst>
                </a:gridCol>
                <a:gridCol w="1051025">
                  <a:extLst>
                    <a:ext uri="{9D8B030D-6E8A-4147-A177-3AD203B41FA5}">
                      <a16:colId xmlns:a16="http://schemas.microsoft.com/office/drawing/2014/main" val="20001"/>
                    </a:ext>
                  </a:extLst>
                </a:gridCol>
                <a:gridCol w="1049075">
                  <a:extLst>
                    <a:ext uri="{9D8B030D-6E8A-4147-A177-3AD203B41FA5}">
                      <a16:colId xmlns:a16="http://schemas.microsoft.com/office/drawing/2014/main" val="20002"/>
                    </a:ext>
                  </a:extLst>
                </a:gridCol>
                <a:gridCol w="474200">
                  <a:extLst>
                    <a:ext uri="{9D8B030D-6E8A-4147-A177-3AD203B41FA5}">
                      <a16:colId xmlns:a16="http://schemas.microsoft.com/office/drawing/2014/main" val="20003"/>
                    </a:ext>
                  </a:extLst>
                </a:gridCol>
                <a:gridCol w="716925">
                  <a:extLst>
                    <a:ext uri="{9D8B030D-6E8A-4147-A177-3AD203B41FA5}">
                      <a16:colId xmlns:a16="http://schemas.microsoft.com/office/drawing/2014/main" val="20004"/>
                    </a:ext>
                  </a:extLst>
                </a:gridCol>
              </a:tblGrid>
              <a:tr h="244725">
                <a:tc>
                  <a:txBody>
                    <a:bodyPr/>
                    <a:lstStyle/>
                    <a:p>
                      <a:pPr marL="0" marR="203200" lvl="0" indent="0" algn="ctr" rtl="0">
                        <a:lnSpc>
                          <a:spcPct val="115000"/>
                        </a:lnSpc>
                        <a:spcBef>
                          <a:spcPts val="0"/>
                        </a:spcBef>
                        <a:spcAft>
                          <a:spcPts val="0"/>
                        </a:spcAft>
                        <a:buClr>
                          <a:srgbClr val="000000"/>
                        </a:buClr>
                        <a:buSzPts val="900"/>
                        <a:buFont typeface="Arial"/>
                        <a:buNone/>
                      </a:pPr>
                      <a:endParaRPr sz="900" b="1" u="none" strike="noStrike" cap="none">
                        <a:latin typeface="Raleway"/>
                        <a:ea typeface="Raleway"/>
                        <a:cs typeface="Raleway"/>
                        <a:sym typeface="Raleway"/>
                      </a:endParaRPr>
                    </a:p>
                  </a:txBody>
                  <a:tcPr marL="9525" marR="9525" marT="9525" marB="91425" anchor="ctr"/>
                </a:tc>
                <a:tc>
                  <a:txBody>
                    <a:bodyPr/>
                    <a:lstStyle/>
                    <a:p>
                      <a:pPr marL="0" marR="203200" lvl="0" indent="0" algn="ctr" rtl="0">
                        <a:lnSpc>
                          <a:spcPct val="115000"/>
                        </a:lnSpc>
                        <a:spcBef>
                          <a:spcPts val="0"/>
                        </a:spcBef>
                        <a:spcAft>
                          <a:spcPts val="0"/>
                        </a:spcAft>
                        <a:buClr>
                          <a:srgbClr val="000000"/>
                        </a:buClr>
                        <a:buSzPts val="900"/>
                        <a:buFont typeface="Arial"/>
                        <a:buNone/>
                      </a:pPr>
                      <a:r>
                        <a:rPr lang="en-US" sz="900" b="1" u="none" strike="noStrike" cap="none">
                          <a:latin typeface="Raleway"/>
                          <a:ea typeface="Raleway"/>
                          <a:cs typeface="Raleway"/>
                          <a:sym typeface="Raleway"/>
                        </a:rPr>
                        <a:t>Category</a:t>
                      </a:r>
                      <a:endParaRPr sz="900" b="1" u="none" strike="noStrike" cap="none">
                        <a:latin typeface="Raleway"/>
                        <a:ea typeface="Raleway"/>
                        <a:cs typeface="Raleway"/>
                        <a:sym typeface="Raleway"/>
                      </a:endParaRPr>
                    </a:p>
                  </a:txBody>
                  <a:tcPr marL="9525" marR="9525" marT="9525" marB="91425" anchor="ctr"/>
                </a:tc>
                <a:tc>
                  <a:txBody>
                    <a:bodyPr/>
                    <a:lstStyle/>
                    <a:p>
                      <a:pPr marL="0" marR="101600" lvl="0" indent="0" algn="ctr" rtl="0">
                        <a:lnSpc>
                          <a:spcPct val="115000"/>
                        </a:lnSpc>
                        <a:spcBef>
                          <a:spcPts val="0"/>
                        </a:spcBef>
                        <a:spcAft>
                          <a:spcPts val="0"/>
                        </a:spcAft>
                        <a:buClr>
                          <a:srgbClr val="000000"/>
                        </a:buClr>
                        <a:buSzPts val="900"/>
                        <a:buFont typeface="Arial"/>
                        <a:buNone/>
                      </a:pPr>
                      <a:r>
                        <a:rPr lang="en-US" sz="900" b="1" u="none" strike="noStrike" cap="none">
                          <a:latin typeface="Raleway"/>
                          <a:ea typeface="Raleway"/>
                          <a:cs typeface="Raleway"/>
                          <a:sym typeface="Raleway"/>
                        </a:rPr>
                        <a:t>Investment</a:t>
                      </a:r>
                      <a:endParaRPr sz="900" b="1" u="none" strike="noStrike" cap="none">
                        <a:latin typeface="Raleway"/>
                        <a:ea typeface="Raleway"/>
                        <a:cs typeface="Raleway"/>
                        <a:sym typeface="Raleway"/>
                      </a:endParaRPr>
                    </a:p>
                  </a:txBody>
                  <a:tcPr marL="9525" marR="9525" marT="9525" marB="91425" anchor="ctr"/>
                </a:tc>
                <a:tc>
                  <a:txBody>
                    <a:bodyPr/>
                    <a:lstStyle/>
                    <a:p>
                      <a:pPr marL="0" marR="101600" lvl="0" indent="0" algn="ctr" rtl="0">
                        <a:lnSpc>
                          <a:spcPct val="115000"/>
                        </a:lnSpc>
                        <a:spcBef>
                          <a:spcPts val="0"/>
                        </a:spcBef>
                        <a:spcAft>
                          <a:spcPts val="0"/>
                        </a:spcAft>
                        <a:buClr>
                          <a:srgbClr val="000000"/>
                        </a:buClr>
                        <a:buSzPts val="900"/>
                        <a:buFont typeface="Arial"/>
                        <a:buNone/>
                      </a:pPr>
                      <a:r>
                        <a:rPr lang="en-US" sz="900" b="1" u="none" strike="noStrike" cap="none">
                          <a:latin typeface="Raleway"/>
                          <a:ea typeface="Raleway"/>
                          <a:cs typeface="Raleway"/>
                          <a:sym typeface="Raleway"/>
                        </a:rPr>
                        <a:t>Jobs </a:t>
                      </a:r>
                      <a:endParaRPr sz="900" b="1"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latin typeface="Raleway"/>
                          <a:ea typeface="Raleway"/>
                          <a:cs typeface="Raleway"/>
                          <a:sym typeface="Raleway"/>
                        </a:rPr>
                        <a:t>Projects </a:t>
                      </a:r>
                      <a:endParaRPr sz="900" b="1" u="none" strike="noStrike" cap="none">
                        <a:latin typeface="Raleway"/>
                        <a:ea typeface="Raleway"/>
                        <a:cs typeface="Raleway"/>
                        <a:sym typeface="Raleway"/>
                      </a:endParaRPr>
                    </a:p>
                  </a:txBody>
                  <a:tcPr marL="9525" marR="9525" marT="9525" marB="91425" anchor="ctr"/>
                </a:tc>
                <a:extLst>
                  <a:ext uri="{0D108BD9-81ED-4DB2-BD59-A6C34878D82A}">
                    <a16:rowId xmlns:a16="http://schemas.microsoft.com/office/drawing/2014/main" val="10000"/>
                  </a:ext>
                </a:extLst>
              </a:tr>
              <a:tr h="244725">
                <a:tc>
                  <a:txBody>
                    <a:bodyPr/>
                    <a:lstStyle/>
                    <a:p>
                      <a:pPr marL="0" marR="0" lvl="0" indent="0" algn="ctr" rtl="0">
                        <a:lnSpc>
                          <a:spcPct val="100000"/>
                        </a:lnSpc>
                        <a:spcBef>
                          <a:spcPts val="0"/>
                        </a:spcBef>
                        <a:spcAft>
                          <a:spcPts val="0"/>
                        </a:spcAft>
                        <a:buClr>
                          <a:srgbClr val="000000"/>
                        </a:buClr>
                        <a:buSzPts val="600"/>
                        <a:buFont typeface="Arial"/>
                        <a:buNone/>
                      </a:pPr>
                      <a:endParaRPr sz="600" u="none" strike="noStrike" cap="none">
                        <a:latin typeface="Raleway"/>
                        <a:ea typeface="Raleway"/>
                        <a:cs typeface="Raleway"/>
                        <a:sym typeface="Raleway"/>
                      </a:endParaRPr>
                    </a:p>
                  </a:txBody>
                  <a:tcPr marL="9525" marR="9525" marT="9525" marB="91425" anchor="ctr">
                    <a:solidFill>
                      <a:srgbClr val="FFFF00"/>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Equipment</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 $228</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1,100</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3</a:t>
                      </a:r>
                      <a:endParaRPr sz="900" u="none" strike="noStrike" cap="none">
                        <a:latin typeface="Raleway"/>
                        <a:ea typeface="Raleway"/>
                        <a:cs typeface="Raleway"/>
                        <a:sym typeface="Raleway"/>
                      </a:endParaRPr>
                    </a:p>
                  </a:txBody>
                  <a:tcPr marL="9525" marR="9525" marT="9525" marB="91425" anchor="ctr"/>
                </a:tc>
                <a:extLst>
                  <a:ext uri="{0D108BD9-81ED-4DB2-BD59-A6C34878D82A}">
                    <a16:rowId xmlns:a16="http://schemas.microsoft.com/office/drawing/2014/main" val="10001"/>
                  </a:ext>
                </a:extLst>
              </a:tr>
              <a:tr h="244725">
                <a:tc>
                  <a:txBody>
                    <a:bodyPr/>
                    <a:lstStyle/>
                    <a:p>
                      <a:pPr marL="0" marR="0" lvl="0" indent="0" algn="ctr" rtl="0">
                        <a:lnSpc>
                          <a:spcPct val="100000"/>
                        </a:lnSpc>
                        <a:spcBef>
                          <a:spcPts val="0"/>
                        </a:spcBef>
                        <a:spcAft>
                          <a:spcPts val="0"/>
                        </a:spcAft>
                        <a:buClr>
                          <a:srgbClr val="000000"/>
                        </a:buClr>
                        <a:buSzPts val="600"/>
                        <a:buFont typeface="Arial"/>
                        <a:buNone/>
                      </a:pPr>
                      <a:endParaRPr sz="600" u="none" strike="noStrike" cap="none">
                        <a:latin typeface="Raleway"/>
                        <a:ea typeface="Raleway"/>
                        <a:cs typeface="Raleway"/>
                        <a:sym typeface="Raleway"/>
                      </a:endParaRPr>
                    </a:p>
                  </a:txBody>
                  <a:tcPr marL="9525" marR="9525" marT="9525" marB="91425" anchor="ctr">
                    <a:solidFill>
                      <a:srgbClr val="76A5A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Materials</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 $9,483</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4,531</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21</a:t>
                      </a:r>
                      <a:endParaRPr sz="900" u="none" strike="noStrike" cap="none">
                        <a:latin typeface="Raleway"/>
                        <a:ea typeface="Raleway"/>
                        <a:cs typeface="Raleway"/>
                        <a:sym typeface="Raleway"/>
                      </a:endParaRPr>
                    </a:p>
                  </a:txBody>
                  <a:tcPr marL="9525" marR="9525" marT="9525" marB="91425" anchor="ctr"/>
                </a:tc>
                <a:extLst>
                  <a:ext uri="{0D108BD9-81ED-4DB2-BD59-A6C34878D82A}">
                    <a16:rowId xmlns:a16="http://schemas.microsoft.com/office/drawing/2014/main" val="10002"/>
                  </a:ext>
                </a:extLst>
              </a:tr>
              <a:tr h="244725">
                <a:tc>
                  <a:txBody>
                    <a:bodyPr/>
                    <a:lstStyle/>
                    <a:p>
                      <a:pPr marL="0" marR="0" lvl="0" indent="0" algn="ctr" rtl="0">
                        <a:lnSpc>
                          <a:spcPct val="100000"/>
                        </a:lnSpc>
                        <a:spcBef>
                          <a:spcPts val="0"/>
                        </a:spcBef>
                        <a:spcAft>
                          <a:spcPts val="0"/>
                        </a:spcAft>
                        <a:buClr>
                          <a:srgbClr val="000000"/>
                        </a:buClr>
                        <a:buSzPts val="600"/>
                        <a:buFont typeface="Arial"/>
                        <a:buNone/>
                      </a:pPr>
                      <a:endParaRPr sz="600" u="none" strike="noStrike" cap="none">
                        <a:latin typeface="Raleway"/>
                        <a:ea typeface="Raleway"/>
                        <a:cs typeface="Raleway"/>
                        <a:sym typeface="Raleway"/>
                      </a:endParaRPr>
                    </a:p>
                  </a:txBody>
                  <a:tcPr marL="9525" marR="9525" marT="9525" marB="91425" anchor="ctr">
                    <a:solidFill>
                      <a:srgbClr val="C00000"/>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Semiconductors</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 $200,728</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33,013</a:t>
                      </a:r>
                      <a:endParaRPr sz="900" u="none" strike="noStrike" cap="none">
                        <a:latin typeface="Raleway"/>
                        <a:ea typeface="Raleway"/>
                        <a:cs typeface="Raleway"/>
                        <a:sym typeface="Raleway"/>
                      </a:endParaRPr>
                    </a:p>
                  </a:txBody>
                  <a:tcPr marL="9525" marR="9525" marT="9525" marB="91425" anchor="ctr"/>
                </a:tc>
                <a:tc>
                  <a:txBody>
                    <a:bodyPr/>
                    <a:lstStyle/>
                    <a:p>
                      <a:pPr marL="0" marR="0" lvl="0" indent="0" algn="ctr" rtl="0">
                        <a:lnSpc>
                          <a:spcPct val="115000"/>
                        </a:lnSpc>
                        <a:spcBef>
                          <a:spcPts val="0"/>
                        </a:spcBef>
                        <a:spcAft>
                          <a:spcPts val="0"/>
                        </a:spcAft>
                        <a:buClr>
                          <a:srgbClr val="000000"/>
                        </a:buClr>
                        <a:buSzPts val="900"/>
                        <a:buFont typeface="Arial"/>
                        <a:buNone/>
                      </a:pPr>
                      <a:r>
                        <a:rPr lang="en-US" sz="900" u="none" strike="noStrike" cap="none">
                          <a:latin typeface="Raleway"/>
                          <a:ea typeface="Raleway"/>
                          <a:cs typeface="Raleway"/>
                          <a:sym typeface="Raleway"/>
                        </a:rPr>
                        <a:t>27</a:t>
                      </a:r>
                      <a:endParaRPr sz="900" u="none" strike="noStrike" cap="none">
                        <a:latin typeface="Raleway"/>
                        <a:ea typeface="Raleway"/>
                        <a:cs typeface="Raleway"/>
                        <a:sym typeface="Raleway"/>
                      </a:endParaRPr>
                    </a:p>
                  </a:txBody>
                  <a:tcPr marL="9525" marR="9525" marT="9525" marB="91425" anchor="ctr"/>
                </a:tc>
                <a:extLst>
                  <a:ext uri="{0D108BD9-81ED-4DB2-BD59-A6C34878D82A}">
                    <a16:rowId xmlns:a16="http://schemas.microsoft.com/office/drawing/2014/main" val="10003"/>
                  </a:ext>
                </a:extLst>
              </a:tr>
            </a:tbl>
          </a:graphicData>
        </a:graphic>
      </p:graphicFrame>
      <p:sp>
        <p:nvSpPr>
          <p:cNvPr id="567" name="Google Shape;567;g219ad3962ec_0_314"/>
          <p:cNvSpPr txBox="1"/>
          <p:nvPr/>
        </p:nvSpPr>
        <p:spPr>
          <a:xfrm>
            <a:off x="4474200" y="795575"/>
            <a:ext cx="4150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Raleway"/>
                <a:ea typeface="Raleway"/>
                <a:cs typeface="Raleway"/>
                <a:sym typeface="Raleway"/>
              </a:rPr>
              <a:t>Semiconductor supply chain manufacturing investments. </a:t>
            </a:r>
            <a:r>
              <a:rPr lang="en-US" sz="1200" b="0" i="0" u="none" strike="noStrike" cap="none">
                <a:solidFill>
                  <a:schemeClr val="dk1"/>
                </a:solidFill>
                <a:latin typeface="Raleway"/>
                <a:ea typeface="Raleway"/>
                <a:cs typeface="Raleway"/>
                <a:sym typeface="Raleway"/>
              </a:rPr>
              <a:t>May 2020-January 2023.</a:t>
            </a:r>
            <a:endParaRPr sz="1200" b="0" i="0" u="none" strike="noStrike" cap="none">
              <a:solidFill>
                <a:schemeClr val="dk1"/>
              </a:solidFill>
              <a:latin typeface="Raleway"/>
              <a:ea typeface="Raleway"/>
              <a:cs typeface="Raleway"/>
              <a:sym typeface="Raleway"/>
            </a:endParaRPr>
          </a:p>
        </p:txBody>
      </p:sp>
      <p:sp>
        <p:nvSpPr>
          <p:cNvPr id="568" name="Google Shape;568;g219ad3962ec_0_314"/>
          <p:cNvSpPr txBox="1"/>
          <p:nvPr/>
        </p:nvSpPr>
        <p:spPr>
          <a:xfrm>
            <a:off x="0" y="4823675"/>
            <a:ext cx="8472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The CHIPS Act Has Already Sparked $200 Billion in Private Investments for U.S. Semiconductor Production</a:t>
            </a:r>
            <a:r>
              <a:rPr lang="en-US" sz="800" b="0" i="0" u="none" strike="noStrike" cap="none">
                <a:solidFill>
                  <a:schemeClr val="dk1"/>
                </a:solidFill>
                <a:latin typeface="Raleway"/>
                <a:ea typeface="Raleway"/>
                <a:cs typeface="Raleway"/>
                <a:sym typeface="Raleway"/>
              </a:rPr>
              <a:t>, Semiconductor Industry Association, 2022.</a:t>
            </a:r>
            <a:endParaRPr sz="800" b="0" i="0" u="none" strike="noStrike" cap="none">
              <a:solidFill>
                <a:schemeClr val="dk1"/>
              </a:solidFill>
              <a:latin typeface="Raleway"/>
              <a:ea typeface="Raleway"/>
              <a:cs typeface="Raleway"/>
              <a:sym typeface="Raleway"/>
            </a:endParaRPr>
          </a:p>
        </p:txBody>
      </p:sp>
      <p:sp>
        <p:nvSpPr>
          <p:cNvPr id="569" name="Google Shape;569;g219ad3962ec_0_314"/>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Private investments to boost U.S. manufacturing capacity in the semiconductor supply chain have been predominantly focused on 5 states</a:t>
            </a:r>
            <a:endParaRPr sz="1900" b="1">
              <a:solidFill>
                <a:srgbClr val="1C4587"/>
              </a:solidFill>
              <a:latin typeface="Raleway"/>
              <a:ea typeface="Raleway"/>
              <a:cs typeface="Raleway"/>
              <a:sym typeface="Raleway"/>
            </a:endParaRPr>
          </a:p>
        </p:txBody>
      </p:sp>
      <p:sp>
        <p:nvSpPr>
          <p:cNvPr id="570" name="Google Shape;570;g219ad3962ec_0_3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19</a:t>
            </a:fld>
            <a:endParaRPr b="1">
              <a:solidFill>
                <a:srgbClr val="1C4587"/>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241"/>
        <p:cNvGrpSpPr/>
        <p:nvPr/>
      </p:nvGrpSpPr>
      <p:grpSpPr>
        <a:xfrm>
          <a:off x="0" y="0"/>
          <a:ext cx="0" cy="0"/>
          <a:chOff x="0" y="0"/>
          <a:chExt cx="0" cy="0"/>
        </a:xfrm>
      </p:grpSpPr>
      <p:pic>
        <p:nvPicPr>
          <p:cNvPr id="242" name="Google Shape;242;g219ad3962ec_5_228"/>
          <p:cNvPicPr preferRelativeResize="0"/>
          <p:nvPr/>
        </p:nvPicPr>
        <p:blipFill rotWithShape="1">
          <a:blip r:embed="rId3">
            <a:alphaModFix/>
          </a:blip>
          <a:srcRect/>
          <a:stretch/>
        </p:blipFill>
        <p:spPr>
          <a:xfrm>
            <a:off x="6988800" y="4670150"/>
            <a:ext cx="1843502" cy="258725"/>
          </a:xfrm>
          <a:prstGeom prst="rect">
            <a:avLst/>
          </a:prstGeom>
          <a:noFill/>
          <a:ln>
            <a:noFill/>
          </a:ln>
        </p:spPr>
      </p:pic>
      <p:cxnSp>
        <p:nvCxnSpPr>
          <p:cNvPr id="243" name="Google Shape;243;g219ad3962ec_5_228"/>
          <p:cNvCxnSpPr/>
          <p:nvPr/>
        </p:nvCxnSpPr>
        <p:spPr>
          <a:xfrm>
            <a:off x="244800" y="2958035"/>
            <a:ext cx="8654400" cy="0"/>
          </a:xfrm>
          <a:prstGeom prst="straightConnector1">
            <a:avLst/>
          </a:prstGeom>
          <a:noFill/>
          <a:ln w="9525" cap="flat" cmpd="sng">
            <a:solidFill>
              <a:schemeClr val="lt1"/>
            </a:solidFill>
            <a:prstDash val="solid"/>
            <a:round/>
            <a:headEnd type="none" w="sm" len="sm"/>
            <a:tailEnd type="none" w="sm" len="sm"/>
          </a:ln>
        </p:spPr>
      </p:cxnSp>
      <p:sp>
        <p:nvSpPr>
          <p:cNvPr id="244" name="Google Shape;244;g219ad3962ec_5_228"/>
          <p:cNvSpPr txBox="1"/>
          <p:nvPr/>
        </p:nvSpPr>
        <p:spPr>
          <a:xfrm>
            <a:off x="322165" y="3030150"/>
            <a:ext cx="8394300" cy="1388042"/>
          </a:xfrm>
          <a:prstGeom prst="rect">
            <a:avLst/>
          </a:prstGeom>
          <a:noFill/>
          <a:ln>
            <a:noFill/>
          </a:ln>
        </p:spPr>
        <p:txBody>
          <a:bodyPr spcFirstLastPara="1" wrap="square" lIns="91425" tIns="91425" rIns="91425" bIns="91425" anchor="t" anchorCtr="0">
            <a:spAutoFit/>
          </a:bodyPr>
          <a:lstStyle/>
          <a:p>
            <a:pPr lvl="0">
              <a:lnSpc>
                <a:spcPct val="115000"/>
              </a:lnSpc>
              <a:buSzPts val="1700"/>
            </a:pPr>
            <a:r>
              <a:rPr lang="en-US" sz="1700" b="1" i="1" u="none" strike="noStrike" cap="none" dirty="0">
                <a:solidFill>
                  <a:schemeClr val="lt1"/>
                </a:solidFill>
                <a:latin typeface="Raleway"/>
                <a:ea typeface="Raleway"/>
                <a:cs typeface="Raleway"/>
                <a:sym typeface="Raleway"/>
              </a:rPr>
              <a:t>This presentation is built upon the collaborative efforts of the </a:t>
            </a:r>
            <a:r>
              <a:rPr lang="en-US" sz="1700" b="1" i="1" u="sng" strike="noStrike" cap="none" dirty="0">
                <a:solidFill>
                  <a:schemeClr val="lt1"/>
                </a:solidFill>
                <a:latin typeface="Raleway"/>
                <a:ea typeface="Raleway"/>
                <a:cs typeface="Raleway"/>
                <a:sym typeface="Raleway"/>
              </a:rPr>
              <a:t>Nowak Metro Finance Lab</a:t>
            </a:r>
            <a:r>
              <a:rPr lang="en-US" sz="1700" b="1" i="1" u="none" strike="noStrike" cap="none" dirty="0">
                <a:solidFill>
                  <a:schemeClr val="lt1"/>
                </a:solidFill>
                <a:latin typeface="Raleway"/>
                <a:ea typeface="Raleway"/>
                <a:cs typeface="Raleway"/>
                <a:sym typeface="Raleway"/>
              </a:rPr>
              <a:t> with </a:t>
            </a:r>
            <a:r>
              <a:rPr lang="en-US" sz="1700" b="1" i="1" u="sng" dirty="0">
                <a:solidFill>
                  <a:schemeClr val="lt1"/>
                </a:solidFill>
                <a:latin typeface="Raleway"/>
                <a:ea typeface="Raleway"/>
                <a:cs typeface="Raleway"/>
                <a:sym typeface="Raleway"/>
              </a:rPr>
              <a:t>The ASPEN Institute Latinos and Society Program </a:t>
            </a:r>
            <a:r>
              <a:rPr lang="en-US" sz="1700" b="1" i="1" dirty="0">
                <a:solidFill>
                  <a:schemeClr val="lt1"/>
                </a:solidFill>
                <a:latin typeface="Raleway"/>
                <a:ea typeface="Raleway"/>
                <a:cs typeface="Raleway"/>
                <a:sym typeface="Raleway"/>
              </a:rPr>
              <a:t>in the area of advanced manufacturing, military spending, and the procurement economy as well as with </a:t>
            </a:r>
            <a:r>
              <a:rPr lang="en-US" sz="1700" b="1" i="1" u="sng" strike="noStrike" cap="none" dirty="0">
                <a:solidFill>
                  <a:schemeClr val="lt1"/>
                </a:solidFill>
                <a:latin typeface="Raleway"/>
                <a:ea typeface="Raleway"/>
                <a:cs typeface="Raleway"/>
                <a:sym typeface="Raleway"/>
              </a:rPr>
              <a:t>Accelerator for America </a:t>
            </a:r>
            <a:r>
              <a:rPr lang="en-US" sz="1700" b="1" i="1" u="none" strike="noStrike" cap="none" dirty="0">
                <a:solidFill>
                  <a:schemeClr val="lt1"/>
                </a:solidFill>
                <a:latin typeface="Raleway"/>
                <a:ea typeface="Raleway"/>
                <a:cs typeface="Raleway"/>
                <a:sym typeface="Raleway"/>
              </a:rPr>
              <a:t>around the  Inflation Reduction Act</a:t>
            </a:r>
            <a:r>
              <a:rPr lang="en-US" sz="1700" b="1" i="1" dirty="0">
                <a:solidFill>
                  <a:schemeClr val="lt1"/>
                </a:solidFill>
                <a:latin typeface="Raleway"/>
                <a:ea typeface="Raleway"/>
                <a:cs typeface="Raleway"/>
                <a:sym typeface="Raleway"/>
              </a:rPr>
              <a:t>.</a:t>
            </a:r>
            <a:endParaRPr sz="1700" b="1" i="1" u="none" strike="noStrike" cap="none" dirty="0">
              <a:solidFill>
                <a:schemeClr val="lt1"/>
              </a:solidFill>
              <a:latin typeface="Raleway"/>
              <a:ea typeface="Raleway"/>
              <a:cs typeface="Raleway"/>
              <a:sym typeface="Raleway"/>
            </a:endParaRPr>
          </a:p>
        </p:txBody>
      </p:sp>
      <p:pic>
        <p:nvPicPr>
          <p:cNvPr id="245" name="Google Shape;245;g219ad3962ec_5_228"/>
          <p:cNvPicPr preferRelativeResize="0"/>
          <p:nvPr/>
        </p:nvPicPr>
        <p:blipFill rotWithShape="1">
          <a:blip r:embed="rId4">
            <a:alphaModFix/>
          </a:blip>
          <a:srcRect/>
          <a:stretch/>
        </p:blipFill>
        <p:spPr>
          <a:xfrm>
            <a:off x="3762849" y="4644988"/>
            <a:ext cx="1517959" cy="257575"/>
          </a:xfrm>
          <a:prstGeom prst="rect">
            <a:avLst/>
          </a:prstGeom>
          <a:noFill/>
          <a:ln>
            <a:noFill/>
          </a:ln>
        </p:spPr>
      </p:pic>
      <p:pic>
        <p:nvPicPr>
          <p:cNvPr id="246" name="Google Shape;246;g219ad3962ec_5_228"/>
          <p:cNvPicPr preferRelativeResize="0"/>
          <p:nvPr/>
        </p:nvPicPr>
        <p:blipFill rotWithShape="1">
          <a:blip r:embed="rId5">
            <a:alphaModFix/>
          </a:blip>
          <a:srcRect/>
          <a:stretch/>
        </p:blipFill>
        <p:spPr>
          <a:xfrm>
            <a:off x="1012750" y="4576825"/>
            <a:ext cx="1042100" cy="3938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g219ad3962ec_0_324"/>
          <p:cNvPicPr preferRelativeResize="0"/>
          <p:nvPr/>
        </p:nvPicPr>
        <p:blipFill rotWithShape="1">
          <a:blip r:embed="rId3">
            <a:alphaModFix/>
          </a:blip>
          <a:srcRect/>
          <a:stretch/>
        </p:blipFill>
        <p:spPr>
          <a:xfrm>
            <a:off x="726350" y="1276000"/>
            <a:ext cx="4209946" cy="2441299"/>
          </a:xfrm>
          <a:prstGeom prst="rect">
            <a:avLst/>
          </a:prstGeom>
          <a:noFill/>
          <a:ln>
            <a:noFill/>
          </a:ln>
        </p:spPr>
      </p:pic>
      <p:sp>
        <p:nvSpPr>
          <p:cNvPr id="576" name="Google Shape;576;g219ad3962ec_0_324"/>
          <p:cNvSpPr txBox="1">
            <a:spLocks noGrp="1"/>
          </p:cNvSpPr>
          <p:nvPr>
            <p:ph type="body" idx="1"/>
          </p:nvPr>
        </p:nvSpPr>
        <p:spPr>
          <a:xfrm>
            <a:off x="4830000" y="1052300"/>
            <a:ext cx="3918300" cy="3193500"/>
          </a:xfrm>
          <a:prstGeom prst="rect">
            <a:avLst/>
          </a:prstGeom>
          <a:noFill/>
          <a:ln>
            <a:noFill/>
          </a:ln>
        </p:spPr>
        <p:txBody>
          <a:bodyPr spcFirstLastPara="1" wrap="square" lIns="91425" tIns="91425" rIns="91425" bIns="91425" anchor="t" anchorCtr="0">
            <a:noAutofit/>
          </a:bodyPr>
          <a:lstStyle/>
          <a:p>
            <a:pPr marL="457200" lvl="0" indent="-139700" algn="l" rtl="0">
              <a:lnSpc>
                <a:spcPct val="115000"/>
              </a:lnSpc>
              <a:spcBef>
                <a:spcPts val="100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DOE's investments in R&amp;D have driven domestic battery manufacturing and supply chain investments, reaching a total of</a:t>
            </a:r>
            <a:r>
              <a:rPr lang="en-US" sz="1300" b="1">
                <a:solidFill>
                  <a:schemeClr val="dk1"/>
                </a:solidFill>
                <a:latin typeface="Raleway"/>
                <a:ea typeface="Raleway"/>
                <a:cs typeface="Raleway"/>
                <a:sym typeface="Raleway"/>
              </a:rPr>
              <a:t> $90B</a:t>
            </a:r>
            <a:r>
              <a:rPr lang="en-US" sz="1300">
                <a:solidFill>
                  <a:schemeClr val="dk1"/>
                </a:solidFill>
                <a:latin typeface="Raleway"/>
                <a:ea typeface="Raleway"/>
                <a:cs typeface="Raleway"/>
                <a:sym typeface="Raleway"/>
              </a:rPr>
              <a:t> and </a:t>
            </a:r>
            <a:r>
              <a:rPr lang="en-US" sz="1300" b="1">
                <a:solidFill>
                  <a:schemeClr val="dk1"/>
                </a:solidFill>
                <a:latin typeface="Raleway"/>
                <a:ea typeface="Raleway"/>
                <a:cs typeface="Raleway"/>
                <a:sym typeface="Raleway"/>
              </a:rPr>
              <a:t>creating over 60K jobs.</a:t>
            </a:r>
            <a:endParaRPr sz="1300" b="1">
              <a:solidFill>
                <a:schemeClr val="dk1"/>
              </a:solidFill>
              <a:latin typeface="Raleway"/>
              <a:ea typeface="Raleway"/>
              <a:cs typeface="Raleway"/>
              <a:sym typeface="Raleway"/>
            </a:endParaRPr>
          </a:p>
          <a:p>
            <a:pPr marL="457200" lvl="0" indent="-311150" algn="l" rtl="0">
              <a:lnSpc>
                <a:spcPct val="115000"/>
              </a:lnSpc>
              <a:spcBef>
                <a:spcPts val="100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To optimize supply chain logistics, many</a:t>
            </a:r>
            <a:r>
              <a:rPr lang="en-US" sz="1300" b="1">
                <a:solidFill>
                  <a:schemeClr val="dk1"/>
                </a:solidFill>
                <a:latin typeface="Raleway"/>
                <a:ea typeface="Raleway"/>
                <a:cs typeface="Raleway"/>
                <a:sym typeface="Raleway"/>
              </a:rPr>
              <a:t> battery plants</a:t>
            </a:r>
            <a:r>
              <a:rPr lang="en-US" sz="1300">
                <a:solidFill>
                  <a:schemeClr val="dk1"/>
                </a:solidFill>
                <a:latin typeface="Raleway"/>
                <a:ea typeface="Raleway"/>
                <a:cs typeface="Raleway"/>
                <a:sym typeface="Raleway"/>
              </a:rPr>
              <a:t> will co-locate with automotive plants, concentrated along a north-south band from </a:t>
            </a:r>
            <a:r>
              <a:rPr lang="en-US" sz="1300" b="1">
                <a:solidFill>
                  <a:schemeClr val="dk1"/>
                </a:solidFill>
                <a:latin typeface="Raleway"/>
                <a:ea typeface="Raleway"/>
                <a:cs typeface="Raleway"/>
                <a:sym typeface="Raleway"/>
              </a:rPr>
              <a:t>Michigan  to Georgia. </a:t>
            </a:r>
            <a:endParaRPr sz="1300">
              <a:solidFill>
                <a:schemeClr val="dk1"/>
              </a:solidFill>
            </a:endParaRPr>
          </a:p>
          <a:p>
            <a:pPr marL="457200" lvl="0" indent="-311150" algn="l" rtl="0">
              <a:lnSpc>
                <a:spcPct val="115000"/>
              </a:lnSpc>
              <a:spcBef>
                <a:spcPts val="1000"/>
              </a:spcBef>
              <a:spcAft>
                <a:spcPts val="0"/>
              </a:spcAft>
              <a:buClr>
                <a:schemeClr val="dk1"/>
              </a:buClr>
              <a:buSzPts val="1300"/>
              <a:buFont typeface="Raleway"/>
              <a:buChar char="●"/>
            </a:pPr>
            <a:r>
              <a:rPr lang="en-US" sz="1300" b="1">
                <a:solidFill>
                  <a:schemeClr val="dk1"/>
                </a:solidFill>
                <a:latin typeface="Raleway"/>
                <a:ea typeface="Raleway"/>
                <a:cs typeface="Raleway"/>
                <a:sym typeface="Raleway"/>
              </a:rPr>
              <a:t>Kentucky, Tennessee, Georgia, and Michigan</a:t>
            </a:r>
            <a:r>
              <a:rPr lang="en-US" sz="1300">
                <a:solidFill>
                  <a:schemeClr val="accent1"/>
                </a:solidFill>
                <a:latin typeface="Raleway"/>
                <a:ea typeface="Raleway"/>
                <a:cs typeface="Raleway"/>
                <a:sym typeface="Raleway"/>
              </a:rPr>
              <a:t> </a:t>
            </a:r>
            <a:r>
              <a:rPr lang="en-US" sz="1300">
                <a:solidFill>
                  <a:schemeClr val="dk1"/>
                </a:solidFill>
                <a:latin typeface="Raleway"/>
                <a:ea typeface="Raleway"/>
                <a:cs typeface="Raleway"/>
                <a:sym typeface="Raleway"/>
              </a:rPr>
              <a:t>will see the highest growth in </a:t>
            </a:r>
            <a:r>
              <a:rPr lang="en-US" sz="1300" b="1">
                <a:solidFill>
                  <a:schemeClr val="dk1"/>
                </a:solidFill>
                <a:latin typeface="Raleway"/>
                <a:ea typeface="Raleway"/>
                <a:cs typeface="Raleway"/>
                <a:sym typeface="Raleway"/>
              </a:rPr>
              <a:t>battery mfg capacity, </a:t>
            </a:r>
            <a:r>
              <a:rPr lang="en-US" sz="1300">
                <a:solidFill>
                  <a:schemeClr val="dk1"/>
                </a:solidFill>
                <a:latin typeface="Raleway"/>
                <a:ea typeface="Raleway"/>
                <a:cs typeface="Raleway"/>
                <a:sym typeface="Raleway"/>
              </a:rPr>
              <a:t>with Ford, SK Innovation, and LG Energy Solutions investing in these areas.</a:t>
            </a:r>
            <a:endParaRPr sz="1300">
              <a:solidFill>
                <a:schemeClr val="dk1"/>
              </a:solidFill>
              <a:latin typeface="Raleway"/>
              <a:ea typeface="Raleway"/>
              <a:cs typeface="Raleway"/>
              <a:sym typeface="Raleway"/>
            </a:endParaRPr>
          </a:p>
          <a:p>
            <a:pPr marL="0" lvl="0" indent="0" algn="l" rtl="0">
              <a:lnSpc>
                <a:spcPct val="115000"/>
              </a:lnSpc>
              <a:spcBef>
                <a:spcPts val="1000"/>
              </a:spcBef>
              <a:spcAft>
                <a:spcPts val="0"/>
              </a:spcAft>
              <a:buSzPts val="1800"/>
              <a:buNone/>
            </a:pPr>
            <a:endParaRPr sz="1250">
              <a:latin typeface="Raleway"/>
              <a:ea typeface="Raleway"/>
              <a:cs typeface="Raleway"/>
              <a:sym typeface="Raleway"/>
            </a:endParaRPr>
          </a:p>
        </p:txBody>
      </p:sp>
      <p:sp>
        <p:nvSpPr>
          <p:cNvPr id="577" name="Google Shape;577;g219ad3962ec_0_324"/>
          <p:cNvSpPr txBox="1"/>
          <p:nvPr/>
        </p:nvSpPr>
        <p:spPr>
          <a:xfrm>
            <a:off x="0" y="4722500"/>
            <a:ext cx="865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North American Lithium-Ion Battery Manufacturing Capacity and Supply Chain Analysis,</a:t>
            </a:r>
            <a:r>
              <a:rPr lang="en-US" sz="800" b="0" i="0" u="none" strike="noStrike" cap="none">
                <a:solidFill>
                  <a:schemeClr val="dk1"/>
                </a:solidFill>
                <a:latin typeface="Raleway"/>
                <a:ea typeface="Raleway"/>
                <a:cs typeface="Raleway"/>
                <a:sym typeface="Raleway"/>
              </a:rPr>
              <a:t> Argonne National Laboratory. </a:t>
            </a:r>
            <a:r>
              <a:rPr lang="en-US" sz="800" b="0" i="0" u="sng" strike="noStrike" cap="none">
                <a:solidFill>
                  <a:schemeClr val="dk1"/>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Investments in American-Made Energy</a:t>
            </a:r>
            <a:r>
              <a:rPr lang="en-US" sz="800" b="0" i="0" u="none" strike="noStrike" cap="none">
                <a:solidFill>
                  <a:schemeClr val="dk1"/>
                </a:solidFill>
                <a:latin typeface="Raleway"/>
                <a:ea typeface="Raleway"/>
                <a:cs typeface="Raleway"/>
                <a:sym typeface="Raleway"/>
              </a:rPr>
              <a:t>, U.S. Department of Energy. </a:t>
            </a:r>
            <a:endParaRPr sz="800" b="0" i="0" u="none" strike="noStrike" cap="none">
              <a:solidFill>
                <a:schemeClr val="dk1"/>
              </a:solidFill>
              <a:latin typeface="Raleway"/>
              <a:ea typeface="Raleway"/>
              <a:cs typeface="Raleway"/>
              <a:sym typeface="Raleway"/>
            </a:endParaRPr>
          </a:p>
        </p:txBody>
      </p:sp>
      <p:sp>
        <p:nvSpPr>
          <p:cNvPr id="578" name="Google Shape;578;g219ad3962ec_0_324"/>
          <p:cNvSpPr txBox="1"/>
          <p:nvPr/>
        </p:nvSpPr>
        <p:spPr>
          <a:xfrm>
            <a:off x="425150" y="980788"/>
            <a:ext cx="3918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Planned battery plant capacity in the U.S. by 2030.</a:t>
            </a:r>
            <a:endParaRPr sz="1200" b="1" i="0" u="none" strike="noStrike" cap="none">
              <a:solidFill>
                <a:srgbClr val="000000"/>
              </a:solidFill>
              <a:latin typeface="Raleway"/>
              <a:ea typeface="Raleway"/>
              <a:cs typeface="Raleway"/>
              <a:sym typeface="Raleway"/>
            </a:endParaRPr>
          </a:p>
        </p:txBody>
      </p:sp>
      <p:pic>
        <p:nvPicPr>
          <p:cNvPr id="579" name="Google Shape;579;g219ad3962ec_0_324"/>
          <p:cNvPicPr preferRelativeResize="0"/>
          <p:nvPr/>
        </p:nvPicPr>
        <p:blipFill rotWithShape="1">
          <a:blip r:embed="rId6">
            <a:alphaModFix/>
          </a:blip>
          <a:srcRect l="75844" t="42515" r="3142" b="27389"/>
          <a:stretch/>
        </p:blipFill>
        <p:spPr>
          <a:xfrm>
            <a:off x="497600" y="3116175"/>
            <a:ext cx="1199426" cy="1400375"/>
          </a:xfrm>
          <a:prstGeom prst="rect">
            <a:avLst/>
          </a:prstGeom>
          <a:noFill/>
          <a:ln>
            <a:noFill/>
          </a:ln>
        </p:spPr>
      </p:pic>
      <p:sp>
        <p:nvSpPr>
          <p:cNvPr id="580" name="Google Shape;580;g219ad3962ec_0_324"/>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For EVs and batteries, investments to boost  domestic manufacturing concentrate along a north-south band from Michigan to Alabama  </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a:solidFill>
                <a:srgbClr val="1C4587"/>
              </a:solidFill>
              <a:latin typeface="Raleway"/>
              <a:ea typeface="Raleway"/>
              <a:cs typeface="Raleway"/>
              <a:sym typeface="Raleway"/>
            </a:endParaRPr>
          </a:p>
        </p:txBody>
      </p:sp>
      <p:sp>
        <p:nvSpPr>
          <p:cNvPr id="581" name="Google Shape;581;g219ad3962ec_0_3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20</a:t>
            </a:fld>
            <a:endParaRPr b="1">
              <a:solidFill>
                <a:srgbClr val="1C4587"/>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19ad3962ec_0_334"/>
          <p:cNvSpPr txBox="1">
            <a:spLocks noGrp="1"/>
          </p:cNvSpPr>
          <p:nvPr>
            <p:ph type="body" idx="1"/>
          </p:nvPr>
        </p:nvSpPr>
        <p:spPr>
          <a:xfrm>
            <a:off x="538650" y="1042825"/>
            <a:ext cx="2856000" cy="34164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1000"/>
              </a:spcBef>
              <a:spcAft>
                <a:spcPts val="0"/>
              </a:spcAft>
              <a:buSzPts val="1800"/>
              <a:buNone/>
            </a:pPr>
            <a:endParaRPr sz="13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800"/>
              <a:buNone/>
            </a:pPr>
            <a:r>
              <a:rPr lang="en-US" sz="1300">
                <a:solidFill>
                  <a:schemeClr val="dk1"/>
                </a:solidFill>
                <a:latin typeface="Raleway"/>
                <a:ea typeface="Raleway"/>
                <a:cs typeface="Raleway"/>
                <a:sym typeface="Raleway"/>
              </a:rPr>
              <a:t>Solar manufacturing:</a:t>
            </a:r>
            <a:endParaRPr sz="1300">
              <a:solidFill>
                <a:schemeClr val="dk1"/>
              </a:solidFill>
              <a:latin typeface="Raleway"/>
              <a:ea typeface="Raleway"/>
              <a:cs typeface="Raleway"/>
              <a:sym typeface="Raleway"/>
            </a:endParaRPr>
          </a:p>
          <a:p>
            <a:pPr marL="457200" lvl="0" indent="-311150" algn="l" rtl="0">
              <a:lnSpc>
                <a:spcPct val="115000"/>
              </a:lnSpc>
              <a:spcBef>
                <a:spcPts val="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Over $5B in investments announced so far;</a:t>
            </a:r>
            <a:endParaRPr sz="1300">
              <a:solidFill>
                <a:schemeClr val="dk1"/>
              </a:solidFill>
              <a:latin typeface="Raleway"/>
              <a:ea typeface="Raleway"/>
              <a:cs typeface="Raleway"/>
              <a:sym typeface="Raleway"/>
            </a:endParaRPr>
          </a:p>
          <a:p>
            <a:pPr marL="457200" lvl="0" indent="-311150" algn="l" rtl="0">
              <a:lnSpc>
                <a:spcPct val="115000"/>
              </a:lnSpc>
              <a:spcBef>
                <a:spcPts val="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50 manufacturing plants (just 30 in the map).</a:t>
            </a:r>
            <a:endParaRPr sz="13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800"/>
              <a:buNone/>
            </a:pPr>
            <a:endParaRPr sz="13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800"/>
              <a:buNone/>
            </a:pPr>
            <a:r>
              <a:rPr lang="en-US" sz="1300">
                <a:solidFill>
                  <a:schemeClr val="dk1"/>
                </a:solidFill>
                <a:latin typeface="Raleway"/>
                <a:ea typeface="Raleway"/>
                <a:cs typeface="Raleway"/>
                <a:sym typeface="Raleway"/>
              </a:rPr>
              <a:t>Offshore wind manufacturing and port investments:</a:t>
            </a:r>
            <a:endParaRPr sz="1300">
              <a:solidFill>
                <a:schemeClr val="dk1"/>
              </a:solidFill>
              <a:latin typeface="Raleway"/>
              <a:ea typeface="Raleway"/>
              <a:cs typeface="Raleway"/>
              <a:sym typeface="Raleway"/>
            </a:endParaRPr>
          </a:p>
          <a:p>
            <a:pPr marL="457200" lvl="0" indent="-311150" algn="l" rtl="0">
              <a:lnSpc>
                <a:spcPct val="115000"/>
              </a:lnSpc>
              <a:spcBef>
                <a:spcPts val="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Nearly $3.5B in in investments; </a:t>
            </a:r>
            <a:endParaRPr sz="1300">
              <a:solidFill>
                <a:schemeClr val="dk1"/>
              </a:solidFill>
              <a:latin typeface="Raleway"/>
              <a:ea typeface="Raleway"/>
              <a:cs typeface="Raleway"/>
              <a:sym typeface="Raleway"/>
            </a:endParaRPr>
          </a:p>
          <a:p>
            <a:pPr marL="457200" lvl="0" indent="-311150" algn="l" rtl="0">
              <a:lnSpc>
                <a:spcPct val="115000"/>
              </a:lnSpc>
              <a:spcBef>
                <a:spcPts val="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11 manufacturing facilities and 13 ports; </a:t>
            </a:r>
            <a:endParaRPr sz="1300">
              <a:solidFill>
                <a:schemeClr val="dk1"/>
              </a:solidFill>
              <a:latin typeface="Raleway"/>
              <a:ea typeface="Raleway"/>
              <a:cs typeface="Raleway"/>
              <a:sym typeface="Raleway"/>
            </a:endParaRPr>
          </a:p>
          <a:p>
            <a:pPr marL="457200" lvl="0" indent="-311150" algn="l" rtl="0">
              <a:lnSpc>
                <a:spcPct val="115000"/>
              </a:lnSpc>
              <a:spcBef>
                <a:spcPts val="0"/>
              </a:spcBef>
              <a:spcAft>
                <a:spcPts val="0"/>
              </a:spcAft>
              <a:buClr>
                <a:schemeClr val="dk1"/>
              </a:buClr>
              <a:buSzPts val="1300"/>
              <a:buFont typeface="Raleway"/>
              <a:buChar char="●"/>
            </a:pPr>
            <a:r>
              <a:rPr lang="en-US" sz="1300">
                <a:solidFill>
                  <a:schemeClr val="dk1"/>
                </a:solidFill>
                <a:latin typeface="Raleway"/>
                <a:ea typeface="Raleway"/>
                <a:cs typeface="Raleway"/>
                <a:sym typeface="Raleway"/>
              </a:rPr>
              <a:t>17 new vessels being built in 7 different states. </a:t>
            </a:r>
            <a:endParaRPr b="1">
              <a:latin typeface="Raleway"/>
              <a:ea typeface="Raleway"/>
              <a:cs typeface="Raleway"/>
              <a:sym typeface="Raleway"/>
            </a:endParaRPr>
          </a:p>
        </p:txBody>
      </p:sp>
      <p:pic>
        <p:nvPicPr>
          <p:cNvPr id="587" name="Google Shape;587;g219ad3962ec_0_334"/>
          <p:cNvPicPr preferRelativeResize="0"/>
          <p:nvPr/>
        </p:nvPicPr>
        <p:blipFill rotWithShape="1">
          <a:blip r:embed="rId3">
            <a:alphaModFix/>
          </a:blip>
          <a:srcRect/>
          <a:stretch/>
        </p:blipFill>
        <p:spPr>
          <a:xfrm>
            <a:off x="4116350" y="1662100"/>
            <a:ext cx="4384701" cy="2624274"/>
          </a:xfrm>
          <a:prstGeom prst="rect">
            <a:avLst/>
          </a:prstGeom>
          <a:noFill/>
          <a:ln>
            <a:noFill/>
          </a:ln>
        </p:spPr>
      </p:pic>
      <p:pic>
        <p:nvPicPr>
          <p:cNvPr id="588" name="Google Shape;588;g219ad3962ec_0_334"/>
          <p:cNvPicPr preferRelativeResize="0"/>
          <p:nvPr/>
        </p:nvPicPr>
        <p:blipFill rotWithShape="1">
          <a:blip r:embed="rId4">
            <a:alphaModFix/>
          </a:blip>
          <a:srcRect l="3950" r="4188"/>
          <a:stretch/>
        </p:blipFill>
        <p:spPr>
          <a:xfrm>
            <a:off x="3798049" y="4269625"/>
            <a:ext cx="2278516" cy="393600"/>
          </a:xfrm>
          <a:prstGeom prst="rect">
            <a:avLst/>
          </a:prstGeom>
          <a:noFill/>
          <a:ln>
            <a:noFill/>
          </a:ln>
        </p:spPr>
      </p:pic>
      <p:pic>
        <p:nvPicPr>
          <p:cNvPr id="589" name="Google Shape;589;g219ad3962ec_0_334"/>
          <p:cNvPicPr preferRelativeResize="0"/>
          <p:nvPr/>
        </p:nvPicPr>
        <p:blipFill rotWithShape="1">
          <a:blip r:embed="rId5">
            <a:alphaModFix/>
          </a:blip>
          <a:srcRect/>
          <a:stretch/>
        </p:blipFill>
        <p:spPr>
          <a:xfrm>
            <a:off x="6094265" y="4250154"/>
            <a:ext cx="2278526" cy="329356"/>
          </a:xfrm>
          <a:prstGeom prst="rect">
            <a:avLst/>
          </a:prstGeom>
          <a:noFill/>
          <a:ln>
            <a:noFill/>
          </a:ln>
        </p:spPr>
      </p:pic>
      <p:sp>
        <p:nvSpPr>
          <p:cNvPr id="590" name="Google Shape;590;g219ad3962ec_0_334"/>
          <p:cNvSpPr txBox="1"/>
          <p:nvPr/>
        </p:nvSpPr>
        <p:spPr>
          <a:xfrm>
            <a:off x="3798050" y="984025"/>
            <a:ext cx="4483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Raleway"/>
                <a:ea typeface="Raleway"/>
                <a:cs typeface="Raleway"/>
                <a:sym typeface="Raleway"/>
              </a:rPr>
              <a:t>Solar &amp; offshore wind manufacturing, port and vessel investments</a:t>
            </a:r>
            <a:r>
              <a:rPr lang="en-US" sz="1200" b="0" i="0" u="none" strike="noStrike" cap="none">
                <a:solidFill>
                  <a:srgbClr val="374151"/>
                </a:solidFill>
                <a:highlight>
                  <a:srgbClr val="F7F7F8"/>
                </a:highlight>
                <a:latin typeface="Roboto"/>
                <a:ea typeface="Roboto"/>
                <a:cs typeface="Roboto"/>
                <a:sym typeface="Roboto"/>
              </a:rPr>
              <a:t> </a:t>
            </a:r>
            <a:r>
              <a:rPr lang="en-US" sz="1200" b="1" i="0" u="none" strike="noStrike" cap="none">
                <a:solidFill>
                  <a:srgbClr val="000000"/>
                </a:solidFill>
                <a:latin typeface="Raleway"/>
                <a:ea typeface="Raleway"/>
                <a:cs typeface="Raleway"/>
                <a:sym typeface="Raleway"/>
              </a:rPr>
              <a:t>announced under President Biden. </a:t>
            </a:r>
            <a:endParaRPr sz="1200" b="1" i="0" u="none" strike="noStrike" cap="none">
              <a:solidFill>
                <a:srgbClr val="000000"/>
              </a:solidFill>
              <a:latin typeface="Raleway"/>
              <a:ea typeface="Raleway"/>
              <a:cs typeface="Raleway"/>
              <a:sym typeface="Raleway"/>
            </a:endParaRPr>
          </a:p>
        </p:txBody>
      </p:sp>
      <p:sp>
        <p:nvSpPr>
          <p:cNvPr id="591" name="Google Shape;591;g219ad3962ec_0_334"/>
          <p:cNvSpPr txBox="1"/>
          <p:nvPr/>
        </p:nvSpPr>
        <p:spPr>
          <a:xfrm>
            <a:off x="4249800" y="4825225"/>
            <a:ext cx="4117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Investments in American-Made Energy</a:t>
            </a:r>
            <a:r>
              <a:rPr lang="en-US" sz="800" b="0" i="0" u="none" strike="noStrike" cap="none">
                <a:solidFill>
                  <a:schemeClr val="dk1"/>
                </a:solidFill>
                <a:latin typeface="Raleway"/>
                <a:ea typeface="Raleway"/>
                <a:cs typeface="Raleway"/>
                <a:sym typeface="Raleway"/>
              </a:rPr>
              <a:t>, U.S. Department of Energy. </a:t>
            </a:r>
            <a:endParaRPr sz="800" b="0" i="0" u="none" strike="noStrike" cap="none">
              <a:solidFill>
                <a:schemeClr val="dk1"/>
              </a:solidFill>
              <a:latin typeface="Raleway"/>
              <a:ea typeface="Raleway"/>
              <a:cs typeface="Raleway"/>
              <a:sym typeface="Raleway"/>
            </a:endParaRPr>
          </a:p>
        </p:txBody>
      </p:sp>
      <p:sp>
        <p:nvSpPr>
          <p:cNvPr id="592" name="Google Shape;592;g219ad3962ec_0_334"/>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Clean energy mfg investments in offshore wind concentrate on the East Coast, while CA, AZ, and TX play a significant role in solar panel production</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a:solidFill>
                <a:srgbClr val="1C4587"/>
              </a:solidFill>
              <a:latin typeface="Raleway"/>
              <a:ea typeface="Raleway"/>
              <a:cs typeface="Raleway"/>
              <a:sym typeface="Raleway"/>
            </a:endParaRPr>
          </a:p>
        </p:txBody>
      </p:sp>
      <p:sp>
        <p:nvSpPr>
          <p:cNvPr id="593" name="Google Shape;593;g219ad3962ec_0_3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21</a:t>
            </a:fld>
            <a:endParaRPr b="1">
              <a:solidFill>
                <a:srgbClr val="1C4587"/>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19ad3962ec_5_292"/>
          <p:cNvSpPr txBox="1"/>
          <p:nvPr/>
        </p:nvSpPr>
        <p:spPr>
          <a:xfrm>
            <a:off x="5019650" y="921450"/>
            <a:ext cx="3804600" cy="370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The COVID-19 pandemic, the trade war between the U.S. and China, and the implementation of the USMCA have made of Mexico a strong contender for nearshoring.</a:t>
            </a:r>
            <a:endParaRPr sz="12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From 2019 to the first quarter of 2021, </a:t>
            </a:r>
            <a:r>
              <a:rPr lang="en-US" sz="1200" b="1" i="0" u="none" strike="noStrike" cap="none">
                <a:solidFill>
                  <a:schemeClr val="accent1"/>
                </a:solidFill>
                <a:latin typeface="Raleway"/>
                <a:ea typeface="Raleway"/>
                <a:cs typeface="Raleway"/>
                <a:sym typeface="Raleway"/>
              </a:rPr>
              <a:t>69 companies have arrived in Mexico:</a:t>
            </a:r>
            <a:endParaRPr sz="1200" b="1" i="0" u="none" strike="noStrike" cap="none">
              <a:solidFill>
                <a:schemeClr val="accent1"/>
              </a:solidFill>
              <a:latin typeface="Raleway"/>
              <a:ea typeface="Raleway"/>
              <a:cs typeface="Raleway"/>
              <a:sym typeface="Raleway"/>
            </a:endParaRPr>
          </a:p>
          <a:p>
            <a:pPr marL="457200" marR="0" lvl="0" indent="-304800" algn="l" rtl="0">
              <a:lnSpc>
                <a:spcPct val="100000"/>
              </a:lnSpc>
              <a:spcBef>
                <a:spcPts val="1000"/>
              </a:spcBef>
              <a:spcAft>
                <a:spcPts val="0"/>
              </a:spcAft>
              <a:buClr>
                <a:srgbClr val="000000"/>
              </a:buClr>
              <a:buSzPts val="1200"/>
              <a:buFont typeface="Raleway"/>
              <a:buChar char="●"/>
            </a:pPr>
            <a:r>
              <a:rPr lang="en-US" sz="1200" b="1" i="0" u="none" strike="noStrike" cap="none">
                <a:solidFill>
                  <a:schemeClr val="accent1"/>
                </a:solidFill>
                <a:latin typeface="Raleway"/>
                <a:ea typeface="Raleway"/>
                <a:cs typeface="Raleway"/>
                <a:sym typeface="Raleway"/>
              </a:rPr>
              <a:t>66% of nearshoring comes from the US</a:t>
            </a:r>
            <a:r>
              <a:rPr lang="en-US" sz="1200" b="0" i="0" u="none" strike="noStrike" cap="none">
                <a:solidFill>
                  <a:srgbClr val="000000"/>
                </a:solidFill>
                <a:latin typeface="Raleway"/>
                <a:ea typeface="Raleway"/>
                <a:cs typeface="Raleway"/>
                <a:sym typeface="Raleway"/>
              </a:rPr>
              <a:t>, The Mexican border states have become the most attractive market for nearshoring in Mexico, with 60% of occupied space in 2020, </a:t>
            </a:r>
            <a:endParaRPr sz="1200" b="0" i="0" u="none" strike="noStrike" cap="none">
              <a:solidFill>
                <a:srgbClr val="000000"/>
              </a:solidFill>
              <a:latin typeface="Raleway"/>
              <a:ea typeface="Raleway"/>
              <a:cs typeface="Raleway"/>
              <a:sym typeface="Raleway"/>
            </a:endParaRPr>
          </a:p>
          <a:p>
            <a:pPr marL="457200" marR="0" lvl="0" indent="-304800" algn="l" rtl="0">
              <a:lnSpc>
                <a:spcPct val="100000"/>
              </a:lnSpc>
              <a:spcBef>
                <a:spcPts val="1000"/>
              </a:spcBef>
              <a:spcAft>
                <a:spcPts val="0"/>
              </a:spcAft>
              <a:buClr>
                <a:srgbClr val="000000"/>
              </a:buClr>
              <a:buSzPts val="1200"/>
              <a:buFont typeface="Raleway"/>
              <a:buChar char="●"/>
            </a:pPr>
            <a:r>
              <a:rPr lang="en-US" sz="1200" b="1" i="0" u="none" strike="noStrike" cap="none">
                <a:solidFill>
                  <a:schemeClr val="accent1"/>
                </a:solidFill>
                <a:latin typeface="Raleway"/>
                <a:ea typeface="Raleway"/>
                <a:cs typeface="Raleway"/>
                <a:sym typeface="Raleway"/>
              </a:rPr>
              <a:t>However, 34% of nearshoring comes from Chinese companies.</a:t>
            </a:r>
            <a:r>
              <a:rPr lang="en-US" sz="1200" b="0" i="0" u="none" strike="noStrike" cap="none">
                <a:solidFill>
                  <a:srgbClr val="000000"/>
                </a:solidFill>
                <a:latin typeface="Raleway"/>
                <a:ea typeface="Raleway"/>
                <a:cs typeface="Raleway"/>
                <a:sym typeface="Raleway"/>
              </a:rPr>
              <a:t> Chinese companies invest in Mexico to take advantage of the North American trade deal, following a trend of nearshoring to establish factories for </a:t>
            </a:r>
            <a:r>
              <a:rPr lang="en-US" sz="1200" b="1" i="0" u="none" strike="noStrike" cap="none">
                <a:solidFill>
                  <a:srgbClr val="000000"/>
                </a:solidFill>
                <a:latin typeface="Raleway"/>
                <a:ea typeface="Raleway"/>
                <a:cs typeface="Raleway"/>
                <a:sym typeface="Raleway"/>
              </a:rPr>
              <a:t>duty-free access to the U.S. market,</a:t>
            </a:r>
            <a:r>
              <a:rPr lang="en-US" sz="1200" b="0" i="0" u="none" strike="noStrike" cap="none">
                <a:solidFill>
                  <a:srgbClr val="000000"/>
                </a:solidFill>
                <a:latin typeface="Raleway"/>
                <a:ea typeface="Raleway"/>
                <a:cs typeface="Raleway"/>
                <a:sym typeface="Raleway"/>
              </a:rPr>
              <a:t> mitigating shipping and geopolitical risks.</a:t>
            </a:r>
            <a:endParaRPr sz="1200" b="0" i="0" u="none" strike="noStrike" cap="none">
              <a:solidFill>
                <a:srgbClr val="000000"/>
              </a:solidFill>
              <a:latin typeface="Raleway"/>
              <a:ea typeface="Raleway"/>
              <a:cs typeface="Raleway"/>
              <a:sym typeface="Raleway"/>
            </a:endParaRPr>
          </a:p>
        </p:txBody>
      </p:sp>
      <p:pic>
        <p:nvPicPr>
          <p:cNvPr id="599" name="Google Shape;599;g219ad3962ec_5_292"/>
          <p:cNvPicPr preferRelativeResize="0"/>
          <p:nvPr/>
        </p:nvPicPr>
        <p:blipFill rotWithShape="1">
          <a:blip r:embed="rId3">
            <a:alphaModFix/>
          </a:blip>
          <a:srcRect l="2600" t="9287"/>
          <a:stretch/>
        </p:blipFill>
        <p:spPr>
          <a:xfrm>
            <a:off x="0" y="1619800"/>
            <a:ext cx="5008800" cy="2326775"/>
          </a:xfrm>
          <a:prstGeom prst="rect">
            <a:avLst/>
          </a:prstGeom>
          <a:noFill/>
          <a:ln>
            <a:noFill/>
          </a:ln>
        </p:spPr>
      </p:pic>
      <p:sp>
        <p:nvSpPr>
          <p:cNvPr id="600" name="Google Shape;600;g219ad3962ec_5_292"/>
          <p:cNvSpPr txBox="1">
            <a:spLocks noGrp="1"/>
          </p:cNvSpPr>
          <p:nvPr>
            <p:ph type="title"/>
          </p:nvPr>
        </p:nvSpPr>
        <p:spPr>
          <a:xfrm>
            <a:off x="-228600" y="1077150"/>
            <a:ext cx="57156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20"/>
              <a:buNone/>
            </a:pPr>
            <a:r>
              <a:rPr lang="en-US" sz="1200" b="1">
                <a:solidFill>
                  <a:srgbClr val="3E3E3E"/>
                </a:solidFill>
                <a:highlight>
                  <a:srgbClr val="FFFFFF"/>
                </a:highlight>
                <a:latin typeface="Raleway"/>
                <a:ea typeface="Raleway"/>
                <a:cs typeface="Raleway"/>
                <a:sym typeface="Raleway"/>
              </a:rPr>
              <a:t> Nearshoring demand by market, 2019 vs 2020.</a:t>
            </a:r>
            <a:endParaRPr sz="1200">
              <a:solidFill>
                <a:srgbClr val="282828"/>
              </a:solidFill>
              <a:latin typeface="Raleway"/>
              <a:ea typeface="Raleway"/>
              <a:cs typeface="Raleway"/>
              <a:sym typeface="Raleway"/>
            </a:endParaRPr>
          </a:p>
        </p:txBody>
      </p:sp>
      <p:sp>
        <p:nvSpPr>
          <p:cNvPr id="601" name="Google Shape;601;g219ad3962ec_5_292"/>
          <p:cNvSpPr txBox="1"/>
          <p:nvPr/>
        </p:nvSpPr>
        <p:spPr>
          <a:xfrm>
            <a:off x="0" y="4815750"/>
            <a:ext cx="7674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75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CBRE. "</a:t>
            </a:r>
            <a:r>
              <a:rPr lang="en-US" sz="800" b="0" i="0" u="sng" strike="noStrike" cap="none">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69 Empresas han llegado por Nearshoring en la era T-MEC."</a:t>
            </a:r>
            <a:r>
              <a:rPr lang="en-US" sz="800" b="0" i="0" u="none" strike="noStrike" cap="none">
                <a:solidFill>
                  <a:schemeClr val="dk1"/>
                </a:solidFill>
                <a:latin typeface="Raleway"/>
                <a:ea typeface="Raleway"/>
                <a:cs typeface="Raleway"/>
                <a:sym typeface="Raleway"/>
              </a:rPr>
              <a:t> Cluster Industrial.</a:t>
            </a:r>
            <a:endParaRPr sz="800" b="0" i="0" u="none" strike="noStrike" cap="none">
              <a:solidFill>
                <a:schemeClr val="dk1"/>
              </a:solidFill>
              <a:latin typeface="Raleway"/>
              <a:ea typeface="Raleway"/>
              <a:cs typeface="Raleway"/>
              <a:sym typeface="Raleway"/>
            </a:endParaRPr>
          </a:p>
        </p:txBody>
      </p:sp>
      <p:sp>
        <p:nvSpPr>
          <p:cNvPr id="602" name="Google Shape;602;g219ad3962ec_5_292"/>
          <p:cNvSpPr txBox="1"/>
          <p:nvPr/>
        </p:nvSpPr>
        <p:spPr>
          <a:xfrm>
            <a:off x="194850" y="36875"/>
            <a:ext cx="87543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20"/>
              <a:buFont typeface="Arial"/>
              <a:buNone/>
            </a:pPr>
            <a:r>
              <a:rPr lang="en-US" sz="1900" b="1" i="0" u="none" strike="noStrike" cap="none">
                <a:solidFill>
                  <a:srgbClr val="1C4587"/>
                </a:solidFill>
                <a:latin typeface="Raleway"/>
                <a:ea typeface="Raleway"/>
                <a:cs typeface="Raleway"/>
                <a:sym typeface="Raleway"/>
              </a:rPr>
              <a:t>Amidst escalating tensions, securing supply chains through nearshoring is emerging as a viable solution for the BOTH the US and China </a:t>
            </a:r>
            <a:endParaRPr sz="1900" b="1" i="0" u="none" strike="noStrike" cap="none">
              <a:solidFill>
                <a:srgbClr val="1C4587"/>
              </a:solidFill>
              <a:latin typeface="Raleway"/>
              <a:ea typeface="Raleway"/>
              <a:cs typeface="Raleway"/>
              <a:sym typeface="Raleway"/>
            </a:endParaRPr>
          </a:p>
        </p:txBody>
      </p:sp>
      <p:sp>
        <p:nvSpPr>
          <p:cNvPr id="603" name="Google Shape;603;g219ad3962ec_5_2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22</a:t>
            </a:fld>
            <a:endParaRPr b="1">
              <a:solidFill>
                <a:srgbClr val="1C4587"/>
              </a:solidFill>
              <a:latin typeface="Raleway"/>
              <a:ea typeface="Raleway"/>
              <a:cs typeface="Raleway"/>
              <a:sym typeface="Raleway"/>
            </a:endParaRPr>
          </a:p>
        </p:txBody>
      </p:sp>
      <p:sp>
        <p:nvSpPr>
          <p:cNvPr id="604" name="Google Shape;604;g219ad3962ec_5_292"/>
          <p:cNvSpPr/>
          <p:nvPr/>
        </p:nvSpPr>
        <p:spPr>
          <a:xfrm>
            <a:off x="3568450" y="1550425"/>
            <a:ext cx="1378200" cy="41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219ad3962ec_5_292"/>
          <p:cNvSpPr txBox="1"/>
          <p:nvPr/>
        </p:nvSpPr>
        <p:spPr>
          <a:xfrm>
            <a:off x="0" y="3039075"/>
            <a:ext cx="1292100" cy="8313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rgbClr val="000000"/>
                </a:solidFill>
                <a:latin typeface="Raleway"/>
                <a:ea typeface="Raleway"/>
                <a:cs typeface="Raleway"/>
                <a:sym typeface="Raleway"/>
              </a:rPr>
              <a:t>Nearshoring demand by Market</a:t>
            </a:r>
            <a:endParaRPr sz="7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606" name="Google Shape;606;g219ad3962ec_5_292"/>
          <p:cNvPicPr preferRelativeResize="0"/>
          <p:nvPr/>
        </p:nvPicPr>
        <p:blipFill rotWithShape="1">
          <a:blip r:embed="rId5">
            <a:alphaModFix/>
          </a:blip>
          <a:srcRect l="9001" t="35366" r="11468" b="9690"/>
          <a:stretch/>
        </p:blipFill>
        <p:spPr>
          <a:xfrm>
            <a:off x="118136" y="3356275"/>
            <a:ext cx="1055819" cy="514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g22df3f27950_6_571"/>
          <p:cNvPicPr preferRelativeResize="0"/>
          <p:nvPr/>
        </p:nvPicPr>
        <p:blipFill rotWithShape="1">
          <a:blip r:embed="rId3">
            <a:alphaModFix amt="29000"/>
          </a:blip>
          <a:srcRect r="1854" b="17039"/>
          <a:stretch/>
        </p:blipFill>
        <p:spPr>
          <a:xfrm>
            <a:off x="25" y="25"/>
            <a:ext cx="9144000" cy="5143500"/>
          </a:xfrm>
          <a:prstGeom prst="rect">
            <a:avLst/>
          </a:prstGeom>
          <a:noFill/>
          <a:ln>
            <a:noFill/>
          </a:ln>
        </p:spPr>
      </p:pic>
      <p:sp>
        <p:nvSpPr>
          <p:cNvPr id="612" name="Google Shape;612;g22df3f27950_6_571"/>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613" name="Google Shape;613;g22df3f27950_6_571"/>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614" name="Google Shape;614;g22df3f27950_6_571"/>
          <p:cNvGraphicFramePr/>
          <p:nvPr/>
        </p:nvGraphicFramePr>
        <p:xfrm>
          <a:off x="2623846" y="1141367"/>
          <a:ext cx="4233800" cy="29430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latin typeface="Raleway"/>
                          <a:ea typeface="Raleway"/>
                          <a:cs typeface="Raleway"/>
                          <a:sym typeface="Raleway"/>
                        </a:rPr>
                        <a:t>An Economy in Transition</a:t>
                      </a:r>
                      <a:endParaRPr sz="700" b="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A Distributed Geography of Production</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latin typeface="Raleway"/>
                          <a:ea typeface="Raleway"/>
                          <a:cs typeface="Raleway"/>
                          <a:sym typeface="Raleway"/>
                        </a:rPr>
                        <a:t>Upcoming Challenges &amp; The Role of Cities </a:t>
                      </a:r>
                      <a:endParaRPr sz="1400" b="1"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Early Policy Signals</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What comes next?</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615" name="Google Shape;615;g22df3f27950_6_5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23</a:t>
            </a:fld>
            <a:endParaRPr sz="1000" b="1">
              <a:solidFill>
                <a:srgbClr val="1C4587"/>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19ad3962ec_0_453"/>
          <p:cNvSpPr txBox="1">
            <a:spLocks noGrp="1"/>
          </p:cNvSpPr>
          <p:nvPr>
            <p:ph type="title" idx="4294967295"/>
          </p:nvPr>
        </p:nvSpPr>
        <p:spPr>
          <a:xfrm>
            <a:off x="119900" y="36875"/>
            <a:ext cx="88335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900" b="1">
                <a:solidFill>
                  <a:schemeClr val="accent1"/>
                </a:solidFill>
                <a:latin typeface="Raleway"/>
                <a:ea typeface="Raleway"/>
                <a:cs typeface="Raleway"/>
                <a:sym typeface="Raleway"/>
              </a:rPr>
              <a:t>Challenge 1:</a:t>
            </a:r>
            <a:r>
              <a:rPr lang="en-US" sz="1900" b="1">
                <a:solidFill>
                  <a:srgbClr val="1C4587"/>
                </a:solidFill>
                <a:latin typeface="Raleway"/>
                <a:ea typeface="Raleway"/>
                <a:cs typeface="Raleway"/>
                <a:sym typeface="Raleway"/>
              </a:rPr>
              <a:t> The manufacturing boom is highly distributed, lending itself to industrial sprawl beyond urban centers.</a:t>
            </a:r>
            <a:endParaRPr sz="1400"/>
          </a:p>
          <a:p>
            <a:pPr marL="0" lvl="0" indent="0" algn="l" rtl="0">
              <a:lnSpc>
                <a:spcPct val="100000"/>
              </a:lnSpc>
              <a:spcBef>
                <a:spcPts val="500"/>
              </a:spcBef>
              <a:spcAft>
                <a:spcPts val="500"/>
              </a:spcAft>
              <a:buClr>
                <a:schemeClr val="dk1"/>
              </a:buClr>
              <a:buSzPts val="1100"/>
              <a:buFont typeface="Arial"/>
              <a:buNone/>
            </a:pPr>
            <a:endParaRPr sz="1900" b="1">
              <a:solidFill>
                <a:srgbClr val="1C4587"/>
              </a:solidFill>
              <a:latin typeface="Raleway"/>
              <a:ea typeface="Raleway"/>
              <a:cs typeface="Raleway"/>
              <a:sym typeface="Raleway"/>
            </a:endParaRPr>
          </a:p>
        </p:txBody>
      </p:sp>
      <p:sp>
        <p:nvSpPr>
          <p:cNvPr id="621" name="Google Shape;621;g219ad3962ec_0_453"/>
          <p:cNvSpPr txBox="1"/>
          <p:nvPr/>
        </p:nvSpPr>
        <p:spPr>
          <a:xfrm>
            <a:off x="306250" y="795575"/>
            <a:ext cx="8647200" cy="669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Raleway"/>
                <a:ea typeface="Raleway"/>
                <a:cs typeface="Raleway"/>
                <a:sym typeface="Raleway"/>
              </a:rPr>
              <a:t>Major facilities receiving public funding in the last two years are emerging in suburban and rural towns. Most of the plants </a:t>
            </a:r>
            <a:r>
              <a:rPr lang="en-US" sz="1300" b="1" i="0" u="none" strike="noStrike" cap="none">
                <a:solidFill>
                  <a:schemeClr val="dk1"/>
                </a:solidFill>
                <a:latin typeface="Raleway"/>
                <a:ea typeface="Raleway"/>
                <a:cs typeface="Raleway"/>
                <a:sym typeface="Raleway"/>
              </a:rPr>
              <a:t>(95%) on this map are </a:t>
            </a:r>
            <a:r>
              <a:rPr lang="en-US" sz="1300" b="1" i="1" u="none" strike="noStrike" cap="none">
                <a:solidFill>
                  <a:schemeClr val="dk1"/>
                </a:solidFill>
                <a:latin typeface="Raleway"/>
                <a:ea typeface="Raleway"/>
                <a:cs typeface="Raleway"/>
                <a:sym typeface="Raleway"/>
              </a:rPr>
              <a:t>not</a:t>
            </a:r>
            <a:r>
              <a:rPr lang="en-US" sz="1300" b="1" i="0" u="none" strike="noStrike" cap="none">
                <a:solidFill>
                  <a:schemeClr val="dk1"/>
                </a:solidFill>
                <a:latin typeface="Raleway"/>
                <a:ea typeface="Raleway"/>
                <a:cs typeface="Raleway"/>
                <a:sym typeface="Raleway"/>
              </a:rPr>
              <a:t> within the largest city of their Metropolitan Statistical Area.</a:t>
            </a:r>
            <a:r>
              <a:rPr lang="en-US" sz="1300" b="0" i="0" u="none" strike="noStrike" cap="none">
                <a:solidFill>
                  <a:schemeClr val="dk1"/>
                </a:solidFill>
                <a:latin typeface="Raleway"/>
                <a:ea typeface="Raleway"/>
                <a:cs typeface="Raleway"/>
                <a:sym typeface="Raleway"/>
              </a:rPr>
              <a:t> This leads to facilities being far from suppliers, universities and other anchors</a:t>
            </a:r>
            <a:endParaRPr sz="1300" b="0" i="0" u="none" strike="noStrike" cap="none">
              <a:solidFill>
                <a:srgbClr val="000000"/>
              </a:solidFill>
              <a:latin typeface="Raleway"/>
              <a:ea typeface="Raleway"/>
              <a:cs typeface="Raleway"/>
              <a:sym typeface="Raleway"/>
            </a:endParaRPr>
          </a:p>
        </p:txBody>
      </p:sp>
      <p:pic>
        <p:nvPicPr>
          <p:cNvPr id="622" name="Google Shape;622;g219ad3962ec_0_453"/>
          <p:cNvPicPr preferRelativeResize="0"/>
          <p:nvPr/>
        </p:nvPicPr>
        <p:blipFill rotWithShape="1">
          <a:blip r:embed="rId3">
            <a:alphaModFix/>
          </a:blip>
          <a:srcRect/>
          <a:stretch/>
        </p:blipFill>
        <p:spPr>
          <a:xfrm>
            <a:off x="306250" y="1595525"/>
            <a:ext cx="5846900" cy="3285350"/>
          </a:xfrm>
          <a:prstGeom prst="rect">
            <a:avLst/>
          </a:prstGeom>
          <a:noFill/>
          <a:ln w="9525" cap="flat" cmpd="sng">
            <a:solidFill>
              <a:schemeClr val="dk2"/>
            </a:solidFill>
            <a:prstDash val="solid"/>
            <a:round/>
            <a:headEnd type="none" w="sm" len="sm"/>
            <a:tailEnd type="none" w="sm" len="sm"/>
          </a:ln>
        </p:spPr>
      </p:pic>
      <p:sp>
        <p:nvSpPr>
          <p:cNvPr id="623" name="Google Shape;623;g219ad3962ec_0_453"/>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
        <p:nvSpPr>
          <p:cNvPr id="624" name="Google Shape;624;g219ad3962ec_0_453"/>
          <p:cNvSpPr txBox="1"/>
          <p:nvPr/>
        </p:nvSpPr>
        <p:spPr>
          <a:xfrm flipH="1">
            <a:off x="9200536" y="119913"/>
            <a:ext cx="1689900" cy="456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625" name="Google Shape;625;g219ad3962ec_0_453"/>
          <p:cNvSpPr txBox="1"/>
          <p:nvPr/>
        </p:nvSpPr>
        <p:spPr>
          <a:xfrm flipH="1">
            <a:off x="9621411" y="2314600"/>
            <a:ext cx="1689900" cy="456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626" name="Google Shape;626;g219ad3962ec_0_453"/>
          <p:cNvSpPr txBox="1"/>
          <p:nvPr/>
        </p:nvSpPr>
        <p:spPr>
          <a:xfrm>
            <a:off x="-76200" y="4928925"/>
            <a:ext cx="6947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*Source: Nowake Metro Finance Lab with data from</a:t>
            </a:r>
            <a:r>
              <a:rPr lang="en-US" sz="800" b="0" i="0" u="sng" strike="noStrike" cap="none">
                <a:solidFill>
                  <a:schemeClr val="hlink"/>
                </a:solidFill>
                <a:latin typeface="Calibri"/>
                <a:ea typeface="Calibri"/>
                <a:cs typeface="Calibri"/>
                <a:sym typeface="Calibri"/>
                <a:hlinkClick r:id="rId4"/>
              </a:rPr>
              <a:t> Good Jobs First </a:t>
            </a:r>
            <a:endParaRPr sz="800" b="0" i="0" u="none" strike="noStrike" cap="none">
              <a:solidFill>
                <a:srgbClr val="000000"/>
              </a:solidFill>
              <a:latin typeface="Calibri"/>
              <a:ea typeface="Calibri"/>
              <a:cs typeface="Calibri"/>
              <a:sym typeface="Calibri"/>
            </a:endParaRPr>
          </a:p>
        </p:txBody>
      </p:sp>
      <p:pic>
        <p:nvPicPr>
          <p:cNvPr id="627" name="Google Shape;627;g219ad3962ec_0_453"/>
          <p:cNvPicPr preferRelativeResize="0"/>
          <p:nvPr/>
        </p:nvPicPr>
        <p:blipFill rotWithShape="1">
          <a:blip r:embed="rId5">
            <a:alphaModFix/>
          </a:blip>
          <a:srcRect/>
          <a:stretch/>
        </p:blipFill>
        <p:spPr>
          <a:xfrm>
            <a:off x="6812852" y="1314076"/>
            <a:ext cx="321788" cy="447951"/>
          </a:xfrm>
          <a:prstGeom prst="rect">
            <a:avLst/>
          </a:prstGeom>
          <a:noFill/>
          <a:ln>
            <a:noFill/>
          </a:ln>
        </p:spPr>
      </p:pic>
      <p:pic>
        <p:nvPicPr>
          <p:cNvPr id="628" name="Google Shape;628;g219ad3962ec_0_453"/>
          <p:cNvPicPr preferRelativeResize="0"/>
          <p:nvPr/>
        </p:nvPicPr>
        <p:blipFill rotWithShape="1">
          <a:blip r:embed="rId5">
            <a:alphaModFix/>
          </a:blip>
          <a:srcRect/>
          <a:stretch/>
        </p:blipFill>
        <p:spPr>
          <a:xfrm>
            <a:off x="7160200" y="1697488"/>
            <a:ext cx="447950" cy="447950"/>
          </a:xfrm>
          <a:prstGeom prst="rect">
            <a:avLst/>
          </a:prstGeom>
          <a:noFill/>
          <a:ln>
            <a:noFill/>
          </a:ln>
        </p:spPr>
      </p:pic>
      <p:grpSp>
        <p:nvGrpSpPr>
          <p:cNvPr id="629" name="Google Shape;629;g219ad3962ec_0_453"/>
          <p:cNvGrpSpPr/>
          <p:nvPr/>
        </p:nvGrpSpPr>
        <p:grpSpPr>
          <a:xfrm>
            <a:off x="6651988" y="2185978"/>
            <a:ext cx="2389289" cy="2237347"/>
            <a:chOff x="5612613" y="1192966"/>
            <a:chExt cx="2389289" cy="2237347"/>
          </a:xfrm>
        </p:grpSpPr>
        <p:sp>
          <p:nvSpPr>
            <p:cNvPr id="630" name="Google Shape;630;g219ad3962ec_0_453"/>
            <p:cNvSpPr/>
            <p:nvPr/>
          </p:nvSpPr>
          <p:spPr>
            <a:xfrm>
              <a:off x="5732189" y="1192966"/>
              <a:ext cx="1026624" cy="753319"/>
            </a:xfrm>
            <a:custGeom>
              <a:avLst/>
              <a:gdLst/>
              <a:ahLst/>
              <a:cxnLst/>
              <a:rect l="l" t="t" r="r" b="b"/>
              <a:pathLst>
                <a:path w="33868" h="24965" extrusionOk="0">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solidFill>
              <a:srgbClr val="93AB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219ad3962ec_0_453"/>
            <p:cNvSpPr/>
            <p:nvPr/>
          </p:nvSpPr>
          <p:spPr>
            <a:xfrm>
              <a:off x="5612613" y="1506789"/>
              <a:ext cx="147804" cy="125671"/>
            </a:xfrm>
            <a:custGeom>
              <a:avLst/>
              <a:gdLst/>
              <a:ahLst/>
              <a:cxnLst/>
              <a:rect l="l" t="t" r="r" b="b"/>
              <a:pathLst>
                <a:path w="5834" h="4983" extrusionOk="0">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rgbClr val="93ABCA"/>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219ad3962ec_0_453"/>
            <p:cNvSpPr/>
            <p:nvPr/>
          </p:nvSpPr>
          <p:spPr>
            <a:xfrm>
              <a:off x="5736501" y="2666526"/>
              <a:ext cx="1018001" cy="749466"/>
            </a:xfrm>
            <a:custGeom>
              <a:avLst/>
              <a:gdLst/>
              <a:ahLst/>
              <a:cxnLst/>
              <a:rect l="l" t="t" r="r" b="b"/>
              <a:pathLst>
                <a:path w="33891" h="24951" extrusionOk="0">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solidFill>
              <a:srgbClr val="6B7F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219ad3962ec_0_453"/>
            <p:cNvSpPr/>
            <p:nvPr/>
          </p:nvSpPr>
          <p:spPr>
            <a:xfrm>
              <a:off x="5613284" y="2978584"/>
              <a:ext cx="146463" cy="125349"/>
            </a:xfrm>
            <a:custGeom>
              <a:avLst/>
              <a:gdLst/>
              <a:ahLst/>
              <a:cxnLst/>
              <a:rect l="l" t="t" r="r" b="b"/>
              <a:pathLst>
                <a:path w="5834" h="4993" extrusionOk="0">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rgbClr val="6B7F9B"/>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219ad3962ec_0_453"/>
            <p:cNvSpPr txBox="1"/>
            <p:nvPr/>
          </p:nvSpPr>
          <p:spPr>
            <a:xfrm>
              <a:off x="6709875" y="1205788"/>
              <a:ext cx="1229400" cy="8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Facilities far from suppliers </a:t>
              </a:r>
              <a:endParaRPr sz="1400" b="0" i="0" u="none" strike="noStrike" cap="none">
                <a:solidFill>
                  <a:srgbClr val="93ABCA"/>
                </a:solidFill>
                <a:latin typeface="Raleway Medium"/>
                <a:ea typeface="Raleway Medium"/>
                <a:cs typeface="Raleway Medium"/>
                <a:sym typeface="Raleway Medium"/>
              </a:endParaRPr>
            </a:p>
          </p:txBody>
        </p:sp>
        <p:sp>
          <p:nvSpPr>
            <p:cNvPr id="635" name="Google Shape;635;g219ad3962ec_0_453"/>
            <p:cNvSpPr txBox="1"/>
            <p:nvPr/>
          </p:nvSpPr>
          <p:spPr>
            <a:xfrm>
              <a:off x="6702902" y="2618213"/>
              <a:ext cx="1299000" cy="8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Facilities far from universities and other anchor institutions</a:t>
              </a:r>
              <a:endParaRPr sz="1200" b="0" i="0" u="none" strike="noStrike" cap="none">
                <a:solidFill>
                  <a:schemeClr val="dk1"/>
                </a:solidFill>
                <a:latin typeface="Raleway"/>
                <a:ea typeface="Raleway"/>
                <a:cs typeface="Raleway"/>
                <a:sym typeface="Raleway"/>
              </a:endParaRPr>
            </a:p>
          </p:txBody>
        </p:sp>
      </p:grpSp>
      <p:sp>
        <p:nvSpPr>
          <p:cNvPr id="636" name="Google Shape;636;g219ad3962ec_0_453"/>
          <p:cNvSpPr txBox="1"/>
          <p:nvPr/>
        </p:nvSpPr>
        <p:spPr>
          <a:xfrm>
            <a:off x="6534150" y="13379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858585"/>
                </a:solidFill>
                <a:latin typeface="Raleway"/>
                <a:ea typeface="Raleway"/>
                <a:cs typeface="Raleway"/>
                <a:sym typeface="Raleway"/>
              </a:rPr>
              <a:t>Industry Sprawl Challenges </a:t>
            </a:r>
            <a:endParaRPr sz="1400" b="1" i="0" u="none" strike="noStrike" cap="none">
              <a:solidFill>
                <a:srgbClr val="858585"/>
              </a:solidFill>
              <a:latin typeface="Raleway"/>
              <a:ea typeface="Raleway"/>
              <a:cs typeface="Raleway"/>
              <a:sym typeface="Raleway"/>
            </a:endParaRPr>
          </a:p>
        </p:txBody>
      </p:sp>
      <p:cxnSp>
        <p:nvCxnSpPr>
          <p:cNvPr id="637" name="Google Shape;637;g219ad3962ec_0_453"/>
          <p:cNvCxnSpPr/>
          <p:nvPr/>
        </p:nvCxnSpPr>
        <p:spPr>
          <a:xfrm>
            <a:off x="6663678" y="1804981"/>
            <a:ext cx="12300" cy="2999700"/>
          </a:xfrm>
          <a:prstGeom prst="straightConnector1">
            <a:avLst/>
          </a:prstGeom>
          <a:noFill/>
          <a:ln w="28575" cap="flat" cmpd="sng">
            <a:solidFill>
              <a:srgbClr val="CCCCCC"/>
            </a:solidFill>
            <a:prstDash val="solid"/>
            <a:round/>
            <a:headEnd type="none" w="sm" len="sm"/>
            <a:tailEnd type="none" w="sm" len="sm"/>
          </a:ln>
        </p:spPr>
      </p:cxnSp>
      <p:pic>
        <p:nvPicPr>
          <p:cNvPr id="638" name="Google Shape;638;g219ad3962ec_0_453"/>
          <p:cNvPicPr preferRelativeResize="0"/>
          <p:nvPr/>
        </p:nvPicPr>
        <p:blipFill rotWithShape="1">
          <a:blip r:embed="rId6">
            <a:alphaModFix/>
          </a:blip>
          <a:srcRect/>
          <a:stretch/>
        </p:blipFill>
        <p:spPr>
          <a:xfrm>
            <a:off x="7206800" y="4306381"/>
            <a:ext cx="384750" cy="384750"/>
          </a:xfrm>
          <a:prstGeom prst="rect">
            <a:avLst/>
          </a:prstGeom>
          <a:noFill/>
          <a:ln>
            <a:noFill/>
          </a:ln>
        </p:spPr>
      </p:pic>
      <p:pic>
        <p:nvPicPr>
          <p:cNvPr id="639" name="Google Shape;639;g219ad3962ec_0_453"/>
          <p:cNvPicPr preferRelativeResize="0"/>
          <p:nvPr/>
        </p:nvPicPr>
        <p:blipFill rotWithShape="1">
          <a:blip r:embed="rId7">
            <a:alphaModFix/>
          </a:blip>
          <a:srcRect/>
          <a:stretch/>
        </p:blipFill>
        <p:spPr>
          <a:xfrm>
            <a:off x="7124700" y="2305050"/>
            <a:ext cx="542350" cy="542350"/>
          </a:xfrm>
          <a:prstGeom prst="rect">
            <a:avLst/>
          </a:prstGeom>
          <a:noFill/>
          <a:ln>
            <a:noFill/>
          </a:ln>
        </p:spPr>
      </p:pic>
      <p:pic>
        <p:nvPicPr>
          <p:cNvPr id="640" name="Google Shape;640;g219ad3962ec_0_453"/>
          <p:cNvPicPr preferRelativeResize="0"/>
          <p:nvPr/>
        </p:nvPicPr>
        <p:blipFill rotWithShape="1">
          <a:blip r:embed="rId8">
            <a:alphaModFix/>
          </a:blip>
          <a:srcRect/>
          <a:stretch/>
        </p:blipFill>
        <p:spPr>
          <a:xfrm>
            <a:off x="7132475" y="3708974"/>
            <a:ext cx="565930" cy="542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219ad3962ec_5_1894"/>
          <p:cNvPicPr preferRelativeResize="0"/>
          <p:nvPr/>
        </p:nvPicPr>
        <p:blipFill rotWithShape="1">
          <a:blip r:embed="rId3">
            <a:alphaModFix/>
          </a:blip>
          <a:srcRect/>
          <a:stretch/>
        </p:blipFill>
        <p:spPr>
          <a:xfrm>
            <a:off x="1299914" y="1245065"/>
            <a:ext cx="3929431" cy="3211103"/>
          </a:xfrm>
          <a:prstGeom prst="rect">
            <a:avLst/>
          </a:prstGeom>
          <a:noFill/>
          <a:ln>
            <a:noFill/>
          </a:ln>
        </p:spPr>
      </p:pic>
      <p:sp>
        <p:nvSpPr>
          <p:cNvPr id="646" name="Google Shape;646;g219ad3962ec_5_1894"/>
          <p:cNvSpPr/>
          <p:nvPr/>
        </p:nvSpPr>
        <p:spPr>
          <a:xfrm>
            <a:off x="4760250" y="3420925"/>
            <a:ext cx="1582200" cy="1573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219ad3962ec_5_1894"/>
          <p:cNvSpPr txBox="1">
            <a:spLocks noGrp="1"/>
          </p:cNvSpPr>
          <p:nvPr>
            <p:ph type="sldNum" idx="12"/>
          </p:nvPr>
        </p:nvSpPr>
        <p:spPr>
          <a:xfrm>
            <a:off x="6457950" y="4767263"/>
            <a:ext cx="2057400" cy="284700"/>
          </a:xfrm>
          <a:prstGeom prst="rect">
            <a:avLst/>
          </a:prstGeom>
          <a:noFill/>
          <a:ln>
            <a:noFill/>
          </a:ln>
        </p:spPr>
        <p:txBody>
          <a:bodyPr spcFirstLastPara="1" wrap="square" lIns="91425" tIns="91425" rIns="91425" bIns="91425" anchor="ctr" anchorCtr="0">
            <a:normAutofit fontScale="55000" lnSpcReduction="20000"/>
          </a:bodyPr>
          <a:lstStyle/>
          <a:p>
            <a:pPr marL="0" lvl="0" indent="0" algn="r" rtl="0">
              <a:lnSpc>
                <a:spcPct val="100000"/>
              </a:lnSpc>
              <a:spcBef>
                <a:spcPts val="0"/>
              </a:spcBef>
              <a:spcAft>
                <a:spcPts val="0"/>
              </a:spcAft>
              <a:buClr>
                <a:srgbClr val="000000"/>
              </a:buClr>
              <a:buSzPct val="100000"/>
              <a:buFont typeface="Arial"/>
              <a:buNone/>
            </a:pPr>
            <a:fld id="{00000000-1234-1234-1234-123412341234}" type="slidenum">
              <a:rPr lang="en-US" sz="1400">
                <a:solidFill>
                  <a:srgbClr val="888888"/>
                </a:solidFill>
              </a:rPr>
              <a:t>25</a:t>
            </a:fld>
            <a:endParaRPr sz="1400">
              <a:solidFill>
                <a:srgbClr val="888888"/>
              </a:solidFill>
            </a:endParaRPr>
          </a:p>
        </p:txBody>
      </p:sp>
      <p:sp>
        <p:nvSpPr>
          <p:cNvPr id="648" name="Google Shape;648;g219ad3962ec_5_1894"/>
          <p:cNvSpPr txBox="1">
            <a:spLocks noGrp="1"/>
          </p:cNvSpPr>
          <p:nvPr>
            <p:ph type="title" idx="4294967295"/>
          </p:nvPr>
        </p:nvSpPr>
        <p:spPr>
          <a:xfrm>
            <a:off x="119900" y="36875"/>
            <a:ext cx="88335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500"/>
              </a:spcAft>
              <a:buClr>
                <a:schemeClr val="dk1"/>
              </a:buClr>
              <a:buSzPts val="1100"/>
              <a:buFont typeface="Arial"/>
              <a:buNone/>
            </a:pPr>
            <a:r>
              <a:rPr lang="en-US" sz="1900" b="1">
                <a:solidFill>
                  <a:srgbClr val="1C4587"/>
                </a:solidFill>
                <a:latin typeface="Raleway"/>
                <a:ea typeface="Raleway"/>
                <a:cs typeface="Raleway"/>
                <a:sym typeface="Raleway"/>
              </a:rPr>
              <a:t>While big manufacturing plants are in the suburbs, </a:t>
            </a:r>
            <a:r>
              <a:rPr lang="en-US" sz="1900" b="1" u="sng">
                <a:solidFill>
                  <a:srgbClr val="1C4587"/>
                </a:solidFill>
                <a:latin typeface="Raleway"/>
                <a:ea typeface="Raleway"/>
                <a:cs typeface="Raleway"/>
                <a:sym typeface="Raleway"/>
              </a:rPr>
              <a:t>supply chain firms </a:t>
            </a:r>
            <a:r>
              <a:rPr lang="en-US" sz="1900" b="1">
                <a:solidFill>
                  <a:srgbClr val="1C4587"/>
                </a:solidFill>
                <a:latin typeface="Raleway"/>
                <a:ea typeface="Raleway"/>
                <a:cs typeface="Raleway"/>
                <a:sym typeface="Raleway"/>
              </a:rPr>
              <a:t>are highly distributed </a:t>
            </a:r>
            <a:endParaRPr sz="1800" b="1">
              <a:solidFill>
                <a:srgbClr val="1C4587"/>
              </a:solidFill>
              <a:latin typeface="Raleway"/>
              <a:ea typeface="Raleway"/>
              <a:cs typeface="Raleway"/>
              <a:sym typeface="Raleway"/>
            </a:endParaRPr>
          </a:p>
        </p:txBody>
      </p:sp>
      <p:sp>
        <p:nvSpPr>
          <p:cNvPr id="649" name="Google Shape;649;g219ad3962ec_5_1894"/>
          <p:cNvSpPr txBox="1"/>
          <p:nvPr/>
        </p:nvSpPr>
        <p:spPr>
          <a:xfrm>
            <a:off x="5222371" y="1184552"/>
            <a:ext cx="1114800" cy="1416000"/>
          </a:xfrm>
          <a:prstGeom prst="rect">
            <a:avLst/>
          </a:prstGeom>
          <a:solidFill>
            <a:srgbClr val="EAD1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The </a:t>
            </a:r>
            <a:r>
              <a:rPr lang="en-US" sz="1000" b="1" i="0" u="none" strike="noStrike" cap="none">
                <a:solidFill>
                  <a:srgbClr val="000000"/>
                </a:solidFill>
                <a:latin typeface="Calibri"/>
                <a:ea typeface="Calibri"/>
                <a:cs typeface="Calibri"/>
                <a:sym typeface="Calibri"/>
              </a:rPr>
              <a:t>Ford </a:t>
            </a:r>
            <a:r>
              <a:rPr lang="en-US" sz="1000" b="0" i="0" u="none" strike="noStrike" cap="none">
                <a:solidFill>
                  <a:srgbClr val="000000"/>
                </a:solidFill>
                <a:latin typeface="Calibri"/>
                <a:ea typeface="Calibri"/>
                <a:cs typeface="Calibri"/>
                <a:sym typeface="Calibri"/>
              </a:rPr>
              <a:t>Kansas City Assembly Plant has been operating in </a:t>
            </a:r>
            <a:r>
              <a:rPr lang="en-US" sz="1000" b="1" i="0" u="none" strike="noStrike" cap="none">
                <a:solidFill>
                  <a:srgbClr val="000000"/>
                </a:solidFill>
                <a:latin typeface="Calibri"/>
                <a:ea typeface="Calibri"/>
                <a:cs typeface="Calibri"/>
                <a:sym typeface="Calibri"/>
              </a:rPr>
              <a:t>Claycomo, MO </a:t>
            </a:r>
            <a:r>
              <a:rPr lang="en-US" sz="1000" b="0" i="0" u="none" strike="noStrike" cap="none">
                <a:solidFill>
                  <a:srgbClr val="000000"/>
                </a:solidFill>
                <a:latin typeface="Calibri"/>
                <a:ea typeface="Calibri"/>
                <a:cs typeface="Calibri"/>
                <a:sym typeface="Calibri"/>
              </a:rPr>
              <a:t>since 2010, employing over 7,000 employees. </a:t>
            </a:r>
            <a:endParaRPr sz="1000" b="0" i="0" u="none" strike="noStrike" cap="none">
              <a:solidFill>
                <a:srgbClr val="000000"/>
              </a:solidFill>
              <a:latin typeface="Calibri"/>
              <a:ea typeface="Calibri"/>
              <a:cs typeface="Calibri"/>
              <a:sym typeface="Calibri"/>
            </a:endParaRPr>
          </a:p>
        </p:txBody>
      </p:sp>
      <p:sp>
        <p:nvSpPr>
          <p:cNvPr id="650" name="Google Shape;650;g219ad3962ec_5_1894"/>
          <p:cNvSpPr txBox="1"/>
          <p:nvPr/>
        </p:nvSpPr>
        <p:spPr>
          <a:xfrm>
            <a:off x="194075" y="2650705"/>
            <a:ext cx="1488900" cy="800400"/>
          </a:xfrm>
          <a:prstGeom prst="rect">
            <a:avLst/>
          </a:prstGeom>
          <a:solidFill>
            <a:srgbClr val="EAD1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2022 Panasonic Energy  </a:t>
            </a:r>
            <a:r>
              <a:rPr lang="en-US" sz="1000" b="0" i="0" u="none" strike="noStrike" cap="none">
                <a:solidFill>
                  <a:srgbClr val="000000"/>
                </a:solidFill>
                <a:latin typeface="Calibri"/>
                <a:ea typeface="Calibri"/>
                <a:cs typeface="Calibri"/>
                <a:sym typeface="Calibri"/>
              </a:rPr>
              <a:t>to invest  $4B in a EV battery plant in </a:t>
            </a:r>
            <a:r>
              <a:rPr lang="en-US" sz="1000" b="1" i="0" u="none" strike="noStrike" cap="none">
                <a:solidFill>
                  <a:srgbClr val="000000"/>
                </a:solidFill>
                <a:latin typeface="Calibri"/>
                <a:ea typeface="Calibri"/>
                <a:cs typeface="Calibri"/>
                <a:sym typeface="Calibri"/>
              </a:rPr>
              <a:t>De Soto, KS in 2022</a:t>
            </a:r>
            <a:r>
              <a:rPr lang="en-US" sz="1000" b="0" i="0" u="none" strike="noStrike" cap="none">
                <a:solidFill>
                  <a:srgbClr val="000000"/>
                </a:solidFill>
                <a:latin typeface="Calibri"/>
                <a:ea typeface="Calibri"/>
                <a:cs typeface="Calibri"/>
                <a:sym typeface="Calibri"/>
              </a:rPr>
              <a:t>. </a:t>
            </a:r>
            <a:endParaRPr sz="1000" b="0" i="0" u="none" strike="noStrike" cap="none">
              <a:solidFill>
                <a:srgbClr val="000000"/>
              </a:solidFill>
              <a:latin typeface="Calibri"/>
              <a:ea typeface="Calibri"/>
              <a:cs typeface="Calibri"/>
              <a:sym typeface="Calibri"/>
            </a:endParaRPr>
          </a:p>
        </p:txBody>
      </p:sp>
      <p:sp>
        <p:nvSpPr>
          <p:cNvPr id="651" name="Google Shape;651;g219ad3962ec_5_1894"/>
          <p:cNvSpPr txBox="1"/>
          <p:nvPr/>
        </p:nvSpPr>
        <p:spPr>
          <a:xfrm>
            <a:off x="194075" y="3661907"/>
            <a:ext cx="1488900" cy="646500"/>
          </a:xfrm>
          <a:prstGeom prst="rect">
            <a:avLst/>
          </a:prstGeom>
          <a:solidFill>
            <a:srgbClr val="EAD1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2022 Garmin Ltd </a:t>
            </a:r>
            <a:r>
              <a:rPr lang="en-US" sz="1000" b="0" i="0" u="none" strike="noStrike" cap="none">
                <a:solidFill>
                  <a:srgbClr val="000000"/>
                </a:solidFill>
                <a:latin typeface="Calibri"/>
                <a:ea typeface="Calibri"/>
                <a:cs typeface="Calibri"/>
                <a:sym typeface="Calibri"/>
              </a:rPr>
              <a:t>to expand their plant in </a:t>
            </a:r>
            <a:r>
              <a:rPr lang="en-US" sz="1000" b="1" i="0" u="none" strike="noStrike" cap="none">
                <a:solidFill>
                  <a:srgbClr val="000000"/>
                </a:solidFill>
                <a:latin typeface="Calibri"/>
                <a:ea typeface="Calibri"/>
                <a:cs typeface="Calibri"/>
                <a:sym typeface="Calibri"/>
              </a:rPr>
              <a:t>Olathe, KS </a:t>
            </a:r>
            <a:endParaRPr sz="1000" b="1" i="0" u="none" strike="noStrike" cap="none">
              <a:solidFill>
                <a:srgbClr val="000000"/>
              </a:solidFill>
              <a:latin typeface="Calibri"/>
              <a:ea typeface="Calibri"/>
              <a:cs typeface="Calibri"/>
              <a:sym typeface="Calibri"/>
            </a:endParaRPr>
          </a:p>
        </p:txBody>
      </p:sp>
      <p:sp>
        <p:nvSpPr>
          <p:cNvPr id="652" name="Google Shape;652;g219ad3962ec_5_1894"/>
          <p:cNvSpPr txBox="1"/>
          <p:nvPr/>
        </p:nvSpPr>
        <p:spPr>
          <a:xfrm>
            <a:off x="4946576" y="2747862"/>
            <a:ext cx="1488900" cy="646500"/>
          </a:xfrm>
          <a:prstGeom prst="rect">
            <a:avLst/>
          </a:prstGeom>
          <a:solidFill>
            <a:srgbClr val="EAD1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The </a:t>
            </a:r>
            <a:r>
              <a:rPr lang="en-US" sz="1000" b="1" i="0" u="none" strike="noStrike" cap="none">
                <a:solidFill>
                  <a:srgbClr val="000000"/>
                </a:solidFill>
                <a:latin typeface="Calibri"/>
                <a:ea typeface="Calibri"/>
                <a:cs typeface="Calibri"/>
                <a:sym typeface="Calibri"/>
              </a:rPr>
              <a:t>GM Fairfax Assembly Plant </a:t>
            </a:r>
            <a:r>
              <a:rPr lang="en-US" sz="1000" b="0" i="0" u="none" strike="noStrike" cap="none">
                <a:solidFill>
                  <a:srgbClr val="000000"/>
                </a:solidFill>
                <a:latin typeface="Calibri"/>
                <a:ea typeface="Calibri"/>
                <a:cs typeface="Calibri"/>
                <a:sym typeface="Calibri"/>
              </a:rPr>
              <a:t>operates in Kansas City. </a:t>
            </a:r>
            <a:endParaRPr sz="1000" b="1" i="0" u="none" strike="noStrike" cap="none">
              <a:solidFill>
                <a:srgbClr val="000000"/>
              </a:solidFill>
              <a:latin typeface="Calibri"/>
              <a:ea typeface="Calibri"/>
              <a:cs typeface="Calibri"/>
              <a:sym typeface="Calibri"/>
            </a:endParaRPr>
          </a:p>
        </p:txBody>
      </p:sp>
      <p:sp>
        <p:nvSpPr>
          <p:cNvPr id="653" name="Google Shape;653;g219ad3962ec_5_1894"/>
          <p:cNvSpPr txBox="1"/>
          <p:nvPr/>
        </p:nvSpPr>
        <p:spPr>
          <a:xfrm>
            <a:off x="-76200" y="4928925"/>
            <a:ext cx="6947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*Source: Nowak Metro Finance Lab/ Data Axle 2023, “EV Manufacturing Firms” defined as NAICS codes 3361, 3362, 3363, 335312, 335910</a:t>
            </a:r>
            <a:endParaRPr sz="800" b="0" i="0" u="none" strike="noStrike" cap="none">
              <a:solidFill>
                <a:srgbClr val="000000"/>
              </a:solidFill>
              <a:latin typeface="Calibri"/>
              <a:ea typeface="Calibri"/>
              <a:cs typeface="Calibri"/>
              <a:sym typeface="Calibri"/>
            </a:endParaRPr>
          </a:p>
        </p:txBody>
      </p:sp>
      <p:pic>
        <p:nvPicPr>
          <p:cNvPr id="654" name="Google Shape;654;g219ad3962ec_5_1894"/>
          <p:cNvPicPr preferRelativeResize="0"/>
          <p:nvPr/>
        </p:nvPicPr>
        <p:blipFill rotWithShape="1">
          <a:blip r:embed="rId4">
            <a:alphaModFix/>
          </a:blip>
          <a:srcRect l="20621" t="30730" r="24004" b="17697"/>
          <a:stretch/>
        </p:blipFill>
        <p:spPr>
          <a:xfrm>
            <a:off x="3733863" y="2552937"/>
            <a:ext cx="75900" cy="81000"/>
          </a:xfrm>
          <a:prstGeom prst="ellipse">
            <a:avLst/>
          </a:prstGeom>
          <a:noFill/>
          <a:ln>
            <a:noFill/>
          </a:ln>
        </p:spPr>
      </p:pic>
      <p:pic>
        <p:nvPicPr>
          <p:cNvPr id="655" name="Google Shape;655;g219ad3962ec_5_1894"/>
          <p:cNvPicPr preferRelativeResize="0"/>
          <p:nvPr/>
        </p:nvPicPr>
        <p:blipFill rotWithShape="1">
          <a:blip r:embed="rId4">
            <a:alphaModFix/>
          </a:blip>
          <a:srcRect l="20621" t="30730" r="24004" b="17697"/>
          <a:stretch/>
        </p:blipFill>
        <p:spPr>
          <a:xfrm>
            <a:off x="3310548" y="4259778"/>
            <a:ext cx="82500" cy="99300"/>
          </a:xfrm>
          <a:prstGeom prst="ellipse">
            <a:avLst/>
          </a:prstGeom>
          <a:noFill/>
          <a:ln>
            <a:noFill/>
          </a:ln>
        </p:spPr>
      </p:pic>
      <p:pic>
        <p:nvPicPr>
          <p:cNvPr id="656" name="Google Shape;656;g219ad3962ec_5_1894"/>
          <p:cNvPicPr preferRelativeResize="0"/>
          <p:nvPr/>
        </p:nvPicPr>
        <p:blipFill rotWithShape="1">
          <a:blip r:embed="rId4">
            <a:alphaModFix/>
          </a:blip>
          <a:srcRect l="20621" t="30730" r="24004" b="17697"/>
          <a:stretch/>
        </p:blipFill>
        <p:spPr>
          <a:xfrm>
            <a:off x="4159596" y="2255583"/>
            <a:ext cx="75900" cy="81000"/>
          </a:xfrm>
          <a:prstGeom prst="ellipse">
            <a:avLst/>
          </a:prstGeom>
          <a:noFill/>
          <a:ln>
            <a:noFill/>
          </a:ln>
        </p:spPr>
      </p:pic>
      <p:sp>
        <p:nvSpPr>
          <p:cNvPr id="657" name="Google Shape;657;g219ad3962ec_5_1894"/>
          <p:cNvSpPr txBox="1"/>
          <p:nvPr/>
        </p:nvSpPr>
        <p:spPr>
          <a:xfrm>
            <a:off x="194075" y="946425"/>
            <a:ext cx="2073600" cy="1085100"/>
          </a:xfrm>
          <a:prstGeom prst="rect">
            <a:avLst/>
          </a:prstGeom>
          <a:solidFill>
            <a:schemeClr val="lt2"/>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In the Kansas City area, EV manufacturing firms are dispersed beyond city limits. The new Panasonic Energy EV battery manufacturing in De Soto, KS, contributes to this sprawl. </a:t>
            </a:r>
            <a:endParaRPr sz="1100" b="1" i="0" u="none" strike="noStrike" cap="none">
              <a:solidFill>
                <a:srgbClr val="000000"/>
              </a:solidFill>
              <a:latin typeface="Arial"/>
              <a:ea typeface="Arial"/>
              <a:cs typeface="Arial"/>
              <a:sym typeface="Arial"/>
            </a:endParaRPr>
          </a:p>
        </p:txBody>
      </p:sp>
      <p:cxnSp>
        <p:nvCxnSpPr>
          <p:cNvPr id="658" name="Google Shape;658;g219ad3962ec_5_1894"/>
          <p:cNvCxnSpPr>
            <a:stCxn id="650" idx="3"/>
          </p:cNvCxnSpPr>
          <p:nvPr/>
        </p:nvCxnSpPr>
        <p:spPr>
          <a:xfrm>
            <a:off x="1682975" y="3050905"/>
            <a:ext cx="850500" cy="478800"/>
          </a:xfrm>
          <a:prstGeom prst="bentConnector3">
            <a:avLst>
              <a:gd name="adj1" fmla="val 50000"/>
            </a:avLst>
          </a:prstGeom>
          <a:noFill/>
          <a:ln w="19050" cap="flat" cmpd="sng">
            <a:solidFill>
              <a:srgbClr val="FF4B87"/>
            </a:solidFill>
            <a:prstDash val="solid"/>
            <a:round/>
            <a:headEnd type="none" w="sm" len="sm"/>
            <a:tailEnd type="none" w="sm" len="sm"/>
          </a:ln>
        </p:spPr>
      </p:cxnSp>
      <p:cxnSp>
        <p:nvCxnSpPr>
          <p:cNvPr id="659" name="Google Shape;659;g219ad3962ec_5_1894"/>
          <p:cNvCxnSpPr>
            <a:stCxn id="651" idx="3"/>
            <a:endCxn id="655" idx="4"/>
          </p:cNvCxnSpPr>
          <p:nvPr/>
        </p:nvCxnSpPr>
        <p:spPr>
          <a:xfrm>
            <a:off x="1682975" y="3985157"/>
            <a:ext cx="1668900" cy="373800"/>
          </a:xfrm>
          <a:prstGeom prst="bentConnector4">
            <a:avLst>
              <a:gd name="adj1" fmla="val 48762"/>
              <a:gd name="adj2" fmla="val 163736"/>
            </a:avLst>
          </a:prstGeom>
          <a:noFill/>
          <a:ln w="19050" cap="flat" cmpd="sng">
            <a:solidFill>
              <a:srgbClr val="FF4B87"/>
            </a:solidFill>
            <a:prstDash val="solid"/>
            <a:round/>
            <a:headEnd type="none" w="sm" len="sm"/>
            <a:tailEnd type="none" w="sm" len="sm"/>
          </a:ln>
        </p:spPr>
      </p:cxnSp>
      <p:cxnSp>
        <p:nvCxnSpPr>
          <p:cNvPr id="660" name="Google Shape;660;g219ad3962ec_5_1894"/>
          <p:cNvCxnSpPr>
            <a:stCxn id="656" idx="0"/>
            <a:endCxn id="649" idx="0"/>
          </p:cNvCxnSpPr>
          <p:nvPr/>
        </p:nvCxnSpPr>
        <p:spPr>
          <a:xfrm rot="-5400000">
            <a:off x="4453146" y="928983"/>
            <a:ext cx="1071000" cy="1582200"/>
          </a:xfrm>
          <a:prstGeom prst="bentConnector3">
            <a:avLst>
              <a:gd name="adj1" fmla="val 122237"/>
            </a:avLst>
          </a:prstGeom>
          <a:noFill/>
          <a:ln w="19050" cap="flat" cmpd="sng">
            <a:solidFill>
              <a:srgbClr val="FF4B87"/>
            </a:solidFill>
            <a:prstDash val="solid"/>
            <a:round/>
            <a:headEnd type="none" w="sm" len="sm"/>
            <a:tailEnd type="none" w="sm" len="sm"/>
          </a:ln>
        </p:spPr>
      </p:cxnSp>
      <p:cxnSp>
        <p:nvCxnSpPr>
          <p:cNvPr id="661" name="Google Shape;661;g219ad3962ec_5_1894"/>
          <p:cNvCxnSpPr>
            <a:stCxn id="654" idx="6"/>
            <a:endCxn id="652" idx="1"/>
          </p:cNvCxnSpPr>
          <p:nvPr/>
        </p:nvCxnSpPr>
        <p:spPr>
          <a:xfrm>
            <a:off x="3809763" y="2593437"/>
            <a:ext cx="1136700" cy="477600"/>
          </a:xfrm>
          <a:prstGeom prst="bentConnector3">
            <a:avLst>
              <a:gd name="adj1" fmla="val 50005"/>
            </a:avLst>
          </a:prstGeom>
          <a:noFill/>
          <a:ln w="19050" cap="flat" cmpd="sng">
            <a:solidFill>
              <a:srgbClr val="FF4B87"/>
            </a:solidFill>
            <a:prstDash val="solid"/>
            <a:round/>
            <a:headEnd type="none" w="sm" len="sm"/>
            <a:tailEnd type="none" w="sm" len="sm"/>
          </a:ln>
        </p:spPr>
      </p:cxnSp>
      <p:sp>
        <p:nvSpPr>
          <p:cNvPr id="662" name="Google Shape;662;g219ad3962ec_5_1894"/>
          <p:cNvSpPr txBox="1"/>
          <p:nvPr/>
        </p:nvSpPr>
        <p:spPr>
          <a:xfrm>
            <a:off x="6632600" y="871775"/>
            <a:ext cx="2153100" cy="4175215"/>
          </a:xfrm>
          <a:prstGeom prst="rect">
            <a:avLst/>
          </a:prstGeom>
          <a:solidFill>
            <a:srgbClr val="E3EEF8"/>
          </a:solidFill>
          <a:ln w="9525" cap="flat" cmpd="sng">
            <a:solidFill>
              <a:srgbClr val="083A64"/>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1" i="0" u="none" strike="noStrike" cap="none" dirty="0">
                <a:solidFill>
                  <a:srgbClr val="083A64"/>
                </a:solidFill>
                <a:latin typeface="Raleway"/>
                <a:ea typeface="Raleway"/>
                <a:cs typeface="Raleway"/>
                <a:sym typeface="Raleway"/>
              </a:rPr>
              <a:t>Role for cities : </a:t>
            </a:r>
            <a:r>
              <a:rPr lang="en-US" sz="1200" b="1" i="0" u="none" strike="noStrike" cap="none" dirty="0">
                <a:solidFill>
                  <a:srgbClr val="0097A7"/>
                </a:solidFill>
                <a:latin typeface="Raleway"/>
                <a:ea typeface="Raleway"/>
                <a:cs typeface="Raleway"/>
                <a:sym typeface="Raleway"/>
              </a:rPr>
              <a:t>Attracting suppliers</a:t>
            </a:r>
            <a:endParaRPr sz="1100" b="0" i="0" u="none" strike="noStrike" cap="none" dirty="0">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US" sz="1100" b="0" i="0" u="sng" strike="noStrike" cap="none" dirty="0">
                <a:solidFill>
                  <a:schemeClr val="dk1"/>
                </a:solidFill>
                <a:latin typeface="Raleway"/>
                <a:ea typeface="Raleway"/>
                <a:cs typeface="Raleway"/>
                <a:sym typeface="Raleway"/>
              </a:rPr>
              <a:t>Optimizing site readiness</a:t>
            </a:r>
            <a:r>
              <a:rPr lang="en-US" sz="1100" b="0" i="0" u="none" strike="noStrike" cap="none" dirty="0">
                <a:solidFill>
                  <a:schemeClr val="dk1"/>
                </a:solidFill>
                <a:latin typeface="Raleway"/>
                <a:ea typeface="Raleway"/>
                <a:cs typeface="Raleway"/>
                <a:sym typeface="Raleway"/>
              </a:rPr>
              <a:t>: acquisition, demolition, and site preparation of sites for business retention and expansion</a:t>
            </a:r>
            <a:endParaRPr sz="1100" b="0" i="0" u="none" strike="noStrike" cap="none" dirty="0">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US" sz="1100" b="0" i="0" u="none" strike="noStrike" cap="none" dirty="0">
                <a:solidFill>
                  <a:schemeClr val="dk1"/>
                </a:solidFill>
                <a:latin typeface="Raleway"/>
                <a:ea typeface="Raleway"/>
                <a:cs typeface="Raleway"/>
                <a:sym typeface="Raleway"/>
              </a:rPr>
              <a:t> </a:t>
            </a:r>
            <a:r>
              <a:rPr lang="en-US" sz="1100" b="0" i="0" u="sng" strike="noStrike" cap="none" dirty="0">
                <a:solidFill>
                  <a:schemeClr val="dk1"/>
                </a:solidFill>
                <a:latin typeface="Raleway"/>
                <a:ea typeface="Raleway"/>
                <a:cs typeface="Raleway"/>
                <a:sym typeface="Raleway"/>
              </a:rPr>
              <a:t>Upgrading logistics </a:t>
            </a:r>
            <a:r>
              <a:rPr lang="en-US" sz="1100" b="0" i="0" u="none" strike="noStrike" cap="none" dirty="0">
                <a:solidFill>
                  <a:schemeClr val="dk1"/>
                </a:solidFill>
                <a:latin typeface="Raleway"/>
                <a:ea typeface="Raleway"/>
                <a:cs typeface="Raleway"/>
                <a:sym typeface="Raleway"/>
              </a:rPr>
              <a:t>to provide efficient supply chain management. </a:t>
            </a:r>
            <a:endParaRPr sz="1100" b="0" i="0" u="none" strike="noStrike" cap="none" dirty="0">
              <a:solidFill>
                <a:schemeClr val="dk1"/>
              </a:solidFill>
              <a:latin typeface="Raleway"/>
              <a:ea typeface="Raleway"/>
              <a:cs typeface="Raleway"/>
              <a:sym typeface="Raleway"/>
            </a:endParaRPr>
          </a:p>
          <a:p>
            <a:pPr marL="0" marR="0" lvl="0" indent="0" algn="l" rtl="0">
              <a:lnSpc>
                <a:spcPct val="115000"/>
              </a:lnSpc>
              <a:spcBef>
                <a:spcPts val="1000"/>
              </a:spcBef>
              <a:spcAft>
                <a:spcPts val="1000"/>
              </a:spcAft>
              <a:buClr>
                <a:srgbClr val="000000"/>
              </a:buClr>
              <a:buSzPts val="1100"/>
              <a:buFont typeface="Arial"/>
              <a:buNone/>
            </a:pPr>
            <a:r>
              <a:rPr lang="en-US" sz="1100" b="0" i="0" u="none" strike="noStrike" cap="none" dirty="0">
                <a:solidFill>
                  <a:schemeClr val="dk1"/>
                </a:solidFill>
                <a:latin typeface="Raleway"/>
                <a:ea typeface="Raleway"/>
                <a:cs typeface="Raleway"/>
                <a:sym typeface="Raleway"/>
              </a:rPr>
              <a:t>These efforts aim to create a network of interdependent suppliers and manufacturers, which can lead to increased productivity, reduced costs, and a more robust regional economy.</a:t>
            </a:r>
            <a:endParaRPr sz="1200" b="1" i="0" u="none" strike="noStrike" cap="none" dirty="0">
              <a:solidFill>
                <a:srgbClr val="0097A7"/>
              </a:solidFill>
              <a:latin typeface="Raleway"/>
              <a:ea typeface="Raleway"/>
              <a:cs typeface="Raleway"/>
              <a:sym typeface="Raleway"/>
            </a:endParaRPr>
          </a:p>
        </p:txBody>
      </p:sp>
      <p:pic>
        <p:nvPicPr>
          <p:cNvPr id="663" name="Google Shape;663;g219ad3962ec_5_1894"/>
          <p:cNvPicPr preferRelativeResize="0"/>
          <p:nvPr/>
        </p:nvPicPr>
        <p:blipFill rotWithShape="1">
          <a:blip r:embed="rId5">
            <a:alphaModFix/>
          </a:blip>
          <a:srcRect t="84561" b="1"/>
          <a:stretch/>
        </p:blipFill>
        <p:spPr>
          <a:xfrm>
            <a:off x="4777376" y="3775733"/>
            <a:ext cx="331325" cy="173200"/>
          </a:xfrm>
          <a:prstGeom prst="rect">
            <a:avLst/>
          </a:prstGeom>
          <a:noFill/>
          <a:ln>
            <a:noFill/>
          </a:ln>
        </p:spPr>
      </p:pic>
      <p:sp>
        <p:nvSpPr>
          <p:cNvPr id="664" name="Google Shape;664;g219ad3962ec_5_1894"/>
          <p:cNvSpPr txBox="1"/>
          <p:nvPr/>
        </p:nvSpPr>
        <p:spPr>
          <a:xfrm>
            <a:off x="5055150" y="4400725"/>
            <a:ext cx="1299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Kansas City, KS and Kansas City, MO Boundaries</a:t>
            </a:r>
            <a:endParaRPr sz="1000" b="0" i="0" u="none" strike="noStrike" cap="none">
              <a:solidFill>
                <a:srgbClr val="000000"/>
              </a:solidFill>
              <a:latin typeface="Calibri"/>
              <a:ea typeface="Calibri"/>
              <a:cs typeface="Calibri"/>
              <a:sym typeface="Calibri"/>
            </a:endParaRPr>
          </a:p>
        </p:txBody>
      </p:sp>
      <p:pic>
        <p:nvPicPr>
          <p:cNvPr id="665" name="Google Shape;665;g219ad3962ec_5_1894"/>
          <p:cNvPicPr preferRelativeResize="0"/>
          <p:nvPr/>
        </p:nvPicPr>
        <p:blipFill rotWithShape="1">
          <a:blip r:embed="rId6">
            <a:alphaModFix/>
          </a:blip>
          <a:srcRect/>
          <a:stretch/>
        </p:blipFill>
        <p:spPr>
          <a:xfrm>
            <a:off x="4791175" y="4546825"/>
            <a:ext cx="303725" cy="292680"/>
          </a:xfrm>
          <a:prstGeom prst="rect">
            <a:avLst/>
          </a:prstGeom>
          <a:noFill/>
          <a:ln>
            <a:noFill/>
          </a:ln>
        </p:spPr>
      </p:pic>
      <p:sp>
        <p:nvSpPr>
          <p:cNvPr id="666" name="Google Shape;666;g219ad3962ec_5_1894"/>
          <p:cNvSpPr txBox="1"/>
          <p:nvPr/>
        </p:nvSpPr>
        <p:spPr>
          <a:xfrm>
            <a:off x="5055150" y="3989838"/>
            <a:ext cx="129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Key Auto Manufacturing Plants</a:t>
            </a:r>
            <a:endParaRPr sz="1000" b="0" i="0" u="none" strike="noStrike" cap="none">
              <a:solidFill>
                <a:srgbClr val="000000"/>
              </a:solidFill>
              <a:latin typeface="Calibri"/>
              <a:ea typeface="Calibri"/>
              <a:cs typeface="Calibri"/>
              <a:sym typeface="Calibri"/>
            </a:endParaRPr>
          </a:p>
        </p:txBody>
      </p:sp>
      <p:sp>
        <p:nvSpPr>
          <p:cNvPr id="667" name="Google Shape;667;g219ad3962ec_5_1894"/>
          <p:cNvSpPr txBox="1"/>
          <p:nvPr/>
        </p:nvSpPr>
        <p:spPr>
          <a:xfrm>
            <a:off x="5097450" y="3423900"/>
            <a:ext cx="1188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Number of EV </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Manufacturing Firms*</a:t>
            </a:r>
            <a:endParaRPr sz="1000" b="0" i="0" u="none" strike="noStrike" cap="none">
              <a:solidFill>
                <a:srgbClr val="000000"/>
              </a:solidFill>
              <a:latin typeface="Calibri"/>
              <a:ea typeface="Calibri"/>
              <a:cs typeface="Calibri"/>
              <a:sym typeface="Calibri"/>
            </a:endParaRPr>
          </a:p>
        </p:txBody>
      </p:sp>
      <p:pic>
        <p:nvPicPr>
          <p:cNvPr id="668" name="Google Shape;668;g219ad3962ec_5_1894"/>
          <p:cNvPicPr preferRelativeResize="0"/>
          <p:nvPr/>
        </p:nvPicPr>
        <p:blipFill rotWithShape="1">
          <a:blip r:embed="rId5">
            <a:alphaModFix/>
          </a:blip>
          <a:srcRect b="72565"/>
          <a:stretch/>
        </p:blipFill>
        <p:spPr>
          <a:xfrm>
            <a:off x="4777375" y="3439416"/>
            <a:ext cx="331325" cy="307800"/>
          </a:xfrm>
          <a:prstGeom prst="rect">
            <a:avLst/>
          </a:prstGeom>
          <a:noFill/>
          <a:ln>
            <a:noFill/>
          </a:ln>
        </p:spPr>
      </p:pic>
      <p:sp>
        <p:nvSpPr>
          <p:cNvPr id="669" name="Google Shape;669;g219ad3962ec_5_1894"/>
          <p:cNvSpPr txBox="1"/>
          <p:nvPr/>
        </p:nvSpPr>
        <p:spPr>
          <a:xfrm>
            <a:off x="4845763" y="3423900"/>
            <a:ext cx="331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3</a:t>
            </a:r>
            <a:endParaRPr sz="1000" b="0" i="0" u="none" strike="noStrike" cap="none">
              <a:solidFill>
                <a:srgbClr val="000000"/>
              </a:solidFill>
              <a:latin typeface="Calibri"/>
              <a:ea typeface="Calibri"/>
              <a:cs typeface="Calibri"/>
              <a:sym typeface="Calibri"/>
            </a:endParaRPr>
          </a:p>
        </p:txBody>
      </p:sp>
      <p:sp>
        <p:nvSpPr>
          <p:cNvPr id="670" name="Google Shape;670;g219ad3962ec_5_1894"/>
          <p:cNvSpPr txBox="1"/>
          <p:nvPr/>
        </p:nvSpPr>
        <p:spPr>
          <a:xfrm>
            <a:off x="4845775" y="3692975"/>
            <a:ext cx="331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Calibri"/>
                <a:ea typeface="Calibri"/>
                <a:cs typeface="Calibri"/>
                <a:sym typeface="Calibri"/>
              </a:rPr>
              <a:t>2</a:t>
            </a:r>
            <a:endParaRPr sz="800" b="0" i="0" u="none" strike="noStrike" cap="none">
              <a:solidFill>
                <a:srgbClr val="000000"/>
              </a:solidFill>
              <a:latin typeface="Calibri"/>
              <a:ea typeface="Calibri"/>
              <a:cs typeface="Calibri"/>
              <a:sym typeface="Calibri"/>
            </a:endParaRPr>
          </a:p>
        </p:txBody>
      </p:sp>
      <p:pic>
        <p:nvPicPr>
          <p:cNvPr id="671" name="Google Shape;671;g219ad3962ec_5_1894"/>
          <p:cNvPicPr preferRelativeResize="0"/>
          <p:nvPr/>
        </p:nvPicPr>
        <p:blipFill rotWithShape="1">
          <a:blip r:embed="rId4">
            <a:alphaModFix/>
          </a:blip>
          <a:srcRect l="20621" t="30730" r="24004" b="17697"/>
          <a:stretch/>
        </p:blipFill>
        <p:spPr>
          <a:xfrm>
            <a:off x="4898652" y="4205425"/>
            <a:ext cx="107100" cy="1023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19ad3962ec_5_1933"/>
          <p:cNvSpPr txBox="1">
            <a:spLocks noGrp="1"/>
          </p:cNvSpPr>
          <p:nvPr>
            <p:ph type="title"/>
          </p:nvPr>
        </p:nvSpPr>
        <p:spPr>
          <a:xfrm>
            <a:off x="119900" y="113075"/>
            <a:ext cx="88335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500"/>
              </a:spcAft>
              <a:buClr>
                <a:schemeClr val="dk1"/>
              </a:buClr>
              <a:buSzPts val="1100"/>
              <a:buFont typeface="Arial"/>
              <a:buNone/>
            </a:pPr>
            <a:r>
              <a:rPr lang="en-US" sz="1800" b="1">
                <a:solidFill>
                  <a:srgbClr val="1C4587"/>
                </a:solidFill>
                <a:latin typeface="Raleway"/>
                <a:ea typeface="Raleway"/>
                <a:cs typeface="Raleway"/>
                <a:sym typeface="Raleway"/>
              </a:rPr>
              <a:t>Unlike manufacturing, R&amp;D assets tend to concentrate in the center of cities </a:t>
            </a:r>
            <a:endParaRPr sz="1800" b="1">
              <a:solidFill>
                <a:srgbClr val="1C4587"/>
              </a:solidFill>
              <a:latin typeface="Raleway"/>
              <a:ea typeface="Raleway"/>
              <a:cs typeface="Raleway"/>
              <a:sym typeface="Raleway"/>
            </a:endParaRPr>
          </a:p>
        </p:txBody>
      </p:sp>
      <p:pic>
        <p:nvPicPr>
          <p:cNvPr id="677" name="Google Shape;677;g219ad3962ec_5_1933"/>
          <p:cNvPicPr preferRelativeResize="0"/>
          <p:nvPr/>
        </p:nvPicPr>
        <p:blipFill rotWithShape="1">
          <a:blip r:embed="rId3">
            <a:alphaModFix/>
          </a:blip>
          <a:srcRect/>
          <a:stretch/>
        </p:blipFill>
        <p:spPr>
          <a:xfrm>
            <a:off x="1197525" y="1173688"/>
            <a:ext cx="4288101" cy="2681775"/>
          </a:xfrm>
          <a:prstGeom prst="rect">
            <a:avLst/>
          </a:prstGeom>
          <a:noFill/>
          <a:ln>
            <a:noFill/>
          </a:ln>
        </p:spPr>
      </p:pic>
      <p:sp>
        <p:nvSpPr>
          <p:cNvPr id="678" name="Google Shape;678;g219ad3962ec_5_1933"/>
          <p:cNvSpPr txBox="1"/>
          <p:nvPr/>
        </p:nvSpPr>
        <p:spPr>
          <a:xfrm>
            <a:off x="1034800" y="714175"/>
            <a:ext cx="47376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aleway"/>
                <a:ea typeface="Raleway"/>
                <a:cs typeface="Raleway"/>
                <a:sym typeface="Raleway"/>
              </a:rPr>
              <a:t>DOD’s Manufacturing Innovation Institutes (MIIs):</a:t>
            </a:r>
            <a:endParaRPr sz="1400" b="1"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1100"/>
              <a:buFont typeface="Arial"/>
              <a:buNone/>
            </a:pPr>
            <a:r>
              <a:rPr lang="en-US" sz="1200" b="1" i="1" u="none" strike="noStrike" cap="none">
                <a:solidFill>
                  <a:srgbClr val="0B5394"/>
                </a:solidFill>
                <a:latin typeface="Raleway"/>
                <a:ea typeface="Raleway"/>
                <a:cs typeface="Raleway"/>
                <a:sym typeface="Raleway"/>
              </a:rPr>
              <a:t>67% of them are within the largest city of their MSA</a:t>
            </a:r>
            <a:endParaRPr sz="1400" b="1" i="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aleway"/>
                <a:ea typeface="Raleway"/>
                <a:cs typeface="Raleway"/>
                <a:sym typeface="Raleway"/>
              </a:rPr>
              <a:t>  </a:t>
            </a:r>
            <a:endParaRPr sz="1400" b="1" i="0" u="none" strike="noStrike" cap="none">
              <a:solidFill>
                <a:srgbClr val="000000"/>
              </a:solidFill>
              <a:latin typeface="Raleway"/>
              <a:ea typeface="Raleway"/>
              <a:cs typeface="Raleway"/>
              <a:sym typeface="Raleway"/>
            </a:endParaRPr>
          </a:p>
        </p:txBody>
      </p:sp>
      <p:sp>
        <p:nvSpPr>
          <p:cNvPr id="679" name="Google Shape;679;g219ad3962ec_5_1933"/>
          <p:cNvSpPr txBox="1"/>
          <p:nvPr/>
        </p:nvSpPr>
        <p:spPr>
          <a:xfrm>
            <a:off x="315100" y="3714275"/>
            <a:ext cx="6177000" cy="985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100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By uniting stakeholders from gov, industry and academia, MIIs across the US serve as game-changing catalysts that </a:t>
            </a:r>
            <a:r>
              <a:rPr lang="en-US" sz="1300" b="1" i="0" u="none" strike="noStrike" cap="none">
                <a:solidFill>
                  <a:srgbClr val="000000"/>
                </a:solidFill>
                <a:latin typeface="Raleway"/>
                <a:ea typeface="Raleway"/>
                <a:cs typeface="Raleway"/>
                <a:sym typeface="Raleway"/>
              </a:rPr>
              <a:t>connect and ground  innovative industrial ecosystems with emerging technology and market sectors </a:t>
            </a:r>
            <a:r>
              <a:rPr lang="en-US" sz="1300" b="0" i="0" u="none" strike="noStrike" cap="none">
                <a:solidFill>
                  <a:srgbClr val="000000"/>
                </a:solidFill>
                <a:latin typeface="Raleway"/>
                <a:ea typeface="Raleway"/>
                <a:cs typeface="Raleway"/>
                <a:sym typeface="Raleway"/>
              </a:rPr>
              <a:t>in the United States.</a:t>
            </a:r>
            <a:endParaRPr sz="1300" b="0" i="0" u="none" strike="noStrike" cap="none">
              <a:solidFill>
                <a:srgbClr val="000000"/>
              </a:solidFill>
              <a:latin typeface="Raleway"/>
              <a:ea typeface="Raleway"/>
              <a:cs typeface="Raleway"/>
              <a:sym typeface="Raleway"/>
            </a:endParaRPr>
          </a:p>
        </p:txBody>
      </p:sp>
      <p:sp>
        <p:nvSpPr>
          <p:cNvPr id="680" name="Google Shape;680;g219ad3962ec_5_1933"/>
          <p:cNvSpPr txBox="1"/>
          <p:nvPr/>
        </p:nvSpPr>
        <p:spPr>
          <a:xfrm>
            <a:off x="0" y="4835700"/>
            <a:ext cx="8696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Department of Defense. </a:t>
            </a:r>
            <a:r>
              <a:rPr lang="en-US" sz="800" b="0" i="0" u="sng" strike="noStrike" cap="none">
                <a:solidFill>
                  <a:schemeClr val="hlink"/>
                </a:solidFill>
                <a:latin typeface="Raleway"/>
                <a:ea typeface="Raleway"/>
                <a:cs typeface="Raleway"/>
                <a:sym typeface="Raleway"/>
                <a:hlinkClick r:id="rId4"/>
              </a:rPr>
              <a:t>DoD Public-Private Partnerships Focus on Manufacturing Innovations to Fight COVID-19 and Build the Industrial Base.</a:t>
            </a:r>
            <a:endParaRPr sz="800" b="0" i="0" u="none" strike="noStrike" cap="none">
              <a:solidFill>
                <a:srgbClr val="000000"/>
              </a:solidFill>
              <a:latin typeface="Raleway"/>
              <a:ea typeface="Raleway"/>
              <a:cs typeface="Raleway"/>
              <a:sym typeface="Raleway"/>
            </a:endParaRPr>
          </a:p>
        </p:txBody>
      </p:sp>
      <p:sp>
        <p:nvSpPr>
          <p:cNvPr id="681" name="Google Shape;681;g219ad3962ec_5_19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26</a:t>
            </a:fld>
            <a:endParaRPr/>
          </a:p>
        </p:txBody>
      </p:sp>
      <p:sp>
        <p:nvSpPr>
          <p:cNvPr id="682" name="Google Shape;682;g219ad3962ec_5_1933"/>
          <p:cNvSpPr txBox="1"/>
          <p:nvPr/>
        </p:nvSpPr>
        <p:spPr>
          <a:xfrm>
            <a:off x="2411800" y="12082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219ad3962ec_5_1933"/>
          <p:cNvSpPr txBox="1"/>
          <p:nvPr/>
        </p:nvSpPr>
        <p:spPr>
          <a:xfrm>
            <a:off x="6632600" y="719375"/>
            <a:ext cx="2153100" cy="3743700"/>
          </a:xfrm>
          <a:prstGeom prst="rect">
            <a:avLst/>
          </a:prstGeom>
          <a:solidFill>
            <a:srgbClr val="E3EEF8"/>
          </a:solidFill>
          <a:ln w="9525" cap="flat" cmpd="sng">
            <a:solidFill>
              <a:srgbClr val="083A64"/>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rgbClr val="083A64"/>
                </a:solidFill>
                <a:latin typeface="Raleway"/>
                <a:ea typeface="Raleway"/>
                <a:cs typeface="Raleway"/>
                <a:sym typeface="Raleway"/>
              </a:rPr>
              <a:t>Role for cities : </a:t>
            </a:r>
            <a:r>
              <a:rPr lang="en-US" sz="1200" b="1" i="0" u="none" strike="noStrike" cap="none">
                <a:solidFill>
                  <a:srgbClr val="0097A7"/>
                </a:solidFill>
                <a:latin typeface="Raleway"/>
                <a:ea typeface="Raleway"/>
                <a:cs typeface="Raleway"/>
                <a:sym typeface="Raleway"/>
              </a:rPr>
              <a:t>Ground dispersed industries</a:t>
            </a:r>
            <a:endParaRPr sz="1200" b="1" i="0" u="none" strike="noStrike" cap="none">
              <a:solidFill>
                <a:srgbClr val="0097A7"/>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chemeClr val="dk1"/>
                </a:solidFill>
                <a:latin typeface="Raleway"/>
                <a:ea typeface="Raleway"/>
                <a:cs typeface="Raleway"/>
                <a:sym typeface="Raleway"/>
              </a:rPr>
              <a:t>Cities must position themselves as t</a:t>
            </a:r>
            <a:r>
              <a:rPr lang="en-US" sz="1100" b="0" i="0" u="sng" strike="noStrike" cap="none">
                <a:solidFill>
                  <a:schemeClr val="dk1"/>
                </a:solidFill>
                <a:latin typeface="Raleway"/>
                <a:ea typeface="Raleway"/>
                <a:cs typeface="Raleway"/>
                <a:sym typeface="Raleway"/>
              </a:rPr>
              <a:t>he leading centers for next-generation industry clusters.</a:t>
            </a:r>
            <a:r>
              <a:rPr lang="en-US" sz="1100" b="0" i="0" u="none" strike="noStrike" cap="none">
                <a:solidFill>
                  <a:schemeClr val="dk1"/>
                </a:solidFill>
                <a:latin typeface="Raleway"/>
                <a:ea typeface="Raleway"/>
                <a:cs typeface="Raleway"/>
                <a:sym typeface="Raleway"/>
              </a:rPr>
              <a:t> by evaluating and leveraging their unique urban assets:</a:t>
            </a:r>
            <a:endParaRPr sz="1100" b="0" i="0" u="none" strike="noStrike" cap="none">
              <a:solidFill>
                <a:schemeClr val="dk1"/>
              </a:solidFill>
              <a:latin typeface="Raleway"/>
              <a:ea typeface="Raleway"/>
              <a:cs typeface="Raleway"/>
              <a:sym typeface="Raleway"/>
            </a:endParaRPr>
          </a:p>
          <a:p>
            <a:pPr marL="171450" marR="0" lvl="0" indent="-127000" algn="l" rtl="0">
              <a:lnSpc>
                <a:spcPct val="115000"/>
              </a:lnSpc>
              <a:spcBef>
                <a:spcPts val="0"/>
              </a:spcBef>
              <a:spcAft>
                <a:spcPts val="0"/>
              </a:spcAft>
              <a:buClr>
                <a:schemeClr val="dk1"/>
              </a:buClr>
              <a:buSzPts val="1100"/>
              <a:buFont typeface="Raleway"/>
              <a:buChar char="●"/>
            </a:pPr>
            <a:r>
              <a:rPr lang="en-US" sz="1100" b="0" i="0" u="none" strike="noStrike" cap="none">
                <a:solidFill>
                  <a:schemeClr val="dk1"/>
                </a:solidFill>
                <a:latin typeface="Raleway"/>
                <a:ea typeface="Raleway"/>
                <a:cs typeface="Raleway"/>
                <a:sym typeface="Raleway"/>
              </a:rPr>
              <a:t>Labor supply: skilled workers</a:t>
            </a:r>
            <a:endParaRPr sz="1100" b="0" i="0" u="none" strike="noStrike" cap="none">
              <a:solidFill>
                <a:schemeClr val="dk1"/>
              </a:solidFill>
              <a:latin typeface="Raleway"/>
              <a:ea typeface="Raleway"/>
              <a:cs typeface="Raleway"/>
              <a:sym typeface="Raleway"/>
            </a:endParaRPr>
          </a:p>
          <a:p>
            <a:pPr marL="171450" marR="0" lvl="0" indent="-127000" algn="l" rtl="0">
              <a:lnSpc>
                <a:spcPct val="115000"/>
              </a:lnSpc>
              <a:spcBef>
                <a:spcPts val="0"/>
              </a:spcBef>
              <a:spcAft>
                <a:spcPts val="0"/>
              </a:spcAft>
              <a:buClr>
                <a:schemeClr val="dk1"/>
              </a:buClr>
              <a:buSzPts val="1100"/>
              <a:buFont typeface="Raleway"/>
              <a:buChar char="●"/>
            </a:pPr>
            <a:r>
              <a:rPr lang="en-US" sz="1100" b="0" i="0" u="none" strike="noStrike" cap="none">
                <a:solidFill>
                  <a:schemeClr val="dk1"/>
                </a:solidFill>
                <a:latin typeface="Raleway"/>
                <a:ea typeface="Raleway"/>
                <a:cs typeface="Raleway"/>
                <a:sym typeface="Raleway"/>
              </a:rPr>
              <a:t>R&amp;D: Universities, Centers of Excellence, labs/</a:t>
            </a:r>
            <a:endParaRPr sz="1100" b="0" i="0" u="none" strike="noStrike" cap="none">
              <a:solidFill>
                <a:schemeClr val="dk1"/>
              </a:solidFill>
              <a:latin typeface="Raleway"/>
              <a:ea typeface="Raleway"/>
              <a:cs typeface="Raleway"/>
              <a:sym typeface="Raleway"/>
            </a:endParaRPr>
          </a:p>
          <a:p>
            <a:pPr marL="171450" marR="0" lvl="0" indent="-146050" algn="l" rtl="0">
              <a:lnSpc>
                <a:spcPct val="115000"/>
              </a:lnSpc>
              <a:spcBef>
                <a:spcPts val="0"/>
              </a:spcBef>
              <a:spcAft>
                <a:spcPts val="0"/>
              </a:spcAft>
              <a:buClr>
                <a:schemeClr val="dk1"/>
              </a:buClr>
              <a:buSzPts val="1400"/>
              <a:buFont typeface="Raleway"/>
              <a:buChar char="●"/>
            </a:pPr>
            <a:r>
              <a:rPr lang="en-US" sz="1100" b="0" i="0" u="none" strike="noStrike" cap="none">
                <a:solidFill>
                  <a:schemeClr val="dk1"/>
                </a:solidFill>
                <a:latin typeface="Raleway"/>
                <a:ea typeface="Raleway"/>
                <a:cs typeface="Raleway"/>
                <a:sym typeface="Raleway"/>
              </a:rPr>
              <a:t>Public Infrastructure: Airp</a:t>
            </a:r>
            <a:r>
              <a:rPr lang="en-US" sz="1050" b="0" i="0" u="none" strike="noStrike" cap="none">
                <a:solidFill>
                  <a:schemeClr val="dk1"/>
                </a:solidFill>
                <a:latin typeface="Raleway"/>
                <a:ea typeface="Raleway"/>
                <a:cs typeface="Raleway"/>
                <a:sym typeface="Raleway"/>
              </a:rPr>
              <a:t>orts, ports, highways, energy grids</a:t>
            </a:r>
            <a:endParaRPr sz="1100" b="0" i="0" u="none" strike="noStrike" cap="none">
              <a:solidFill>
                <a:schemeClr val="dk1"/>
              </a:solidFill>
              <a:latin typeface="Raleway"/>
              <a:ea typeface="Raleway"/>
              <a:cs typeface="Raleway"/>
              <a:sym typeface="Raleway"/>
            </a:endParaRPr>
          </a:p>
          <a:p>
            <a:pPr marL="171450" marR="0" lvl="0" indent="-127000" algn="l" rtl="0">
              <a:lnSpc>
                <a:spcPct val="115000"/>
              </a:lnSpc>
              <a:spcBef>
                <a:spcPts val="0"/>
              </a:spcBef>
              <a:spcAft>
                <a:spcPts val="0"/>
              </a:spcAft>
              <a:buClr>
                <a:schemeClr val="dk1"/>
              </a:buClr>
              <a:buSzPts val="1100"/>
              <a:buFont typeface="Raleway"/>
              <a:buChar char="●"/>
            </a:pPr>
            <a:r>
              <a:rPr lang="en-US" sz="1100" b="0" i="0" u="none" strike="noStrike" cap="none">
                <a:solidFill>
                  <a:schemeClr val="dk1"/>
                </a:solidFill>
                <a:latin typeface="Raleway"/>
                <a:ea typeface="Raleway"/>
                <a:cs typeface="Raleway"/>
                <a:sym typeface="Raleway"/>
              </a:rPr>
              <a:t>Industrial Infrastructure: manufacturing facilities, transportation and logistics</a:t>
            </a:r>
            <a:endParaRPr sz="1200" b="1" i="0" u="none" strike="noStrike" cap="none">
              <a:solidFill>
                <a:srgbClr val="0097A7"/>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g219ad3962ec_5_1829"/>
          <p:cNvPicPr preferRelativeResize="0"/>
          <p:nvPr/>
        </p:nvPicPr>
        <p:blipFill rotWithShape="1">
          <a:blip r:embed="rId3">
            <a:alphaModFix/>
          </a:blip>
          <a:srcRect b="4707"/>
          <a:stretch/>
        </p:blipFill>
        <p:spPr>
          <a:xfrm>
            <a:off x="192037" y="871775"/>
            <a:ext cx="5864325" cy="4065525"/>
          </a:xfrm>
          <a:prstGeom prst="rect">
            <a:avLst/>
          </a:prstGeom>
          <a:noFill/>
          <a:ln>
            <a:noFill/>
          </a:ln>
        </p:spPr>
      </p:pic>
      <p:sp>
        <p:nvSpPr>
          <p:cNvPr id="689" name="Google Shape;689;g219ad3962ec_5_1829"/>
          <p:cNvSpPr txBox="1">
            <a:spLocks noGrp="1"/>
          </p:cNvSpPr>
          <p:nvPr>
            <p:ph type="sldNum" idx="12"/>
          </p:nvPr>
        </p:nvSpPr>
        <p:spPr>
          <a:xfrm>
            <a:off x="6457950" y="4767263"/>
            <a:ext cx="2057400" cy="284700"/>
          </a:xfrm>
          <a:prstGeom prst="rect">
            <a:avLst/>
          </a:prstGeom>
          <a:noFill/>
          <a:ln>
            <a:noFill/>
          </a:ln>
        </p:spPr>
        <p:txBody>
          <a:bodyPr spcFirstLastPara="1" wrap="square" lIns="91425" tIns="91425" rIns="91425" bIns="91425" anchor="ctr" anchorCtr="0">
            <a:normAutofit fontScale="55000" lnSpcReduction="20000"/>
          </a:bodyPr>
          <a:lstStyle/>
          <a:p>
            <a:pPr marL="0" lvl="0" indent="0" algn="r" rtl="0">
              <a:lnSpc>
                <a:spcPct val="100000"/>
              </a:lnSpc>
              <a:spcBef>
                <a:spcPts val="0"/>
              </a:spcBef>
              <a:spcAft>
                <a:spcPts val="0"/>
              </a:spcAft>
              <a:buClr>
                <a:srgbClr val="000000"/>
              </a:buClr>
              <a:buSzPct val="100000"/>
              <a:buFont typeface="Arial"/>
              <a:buNone/>
            </a:pPr>
            <a:fld id="{00000000-1234-1234-1234-123412341234}" type="slidenum">
              <a:rPr lang="en-US" sz="1400">
                <a:solidFill>
                  <a:srgbClr val="888888"/>
                </a:solidFill>
              </a:rPr>
              <a:t>27</a:t>
            </a:fld>
            <a:endParaRPr sz="1400">
              <a:solidFill>
                <a:srgbClr val="888888"/>
              </a:solidFill>
            </a:endParaRPr>
          </a:p>
        </p:txBody>
      </p:sp>
      <p:sp>
        <p:nvSpPr>
          <p:cNvPr id="690" name="Google Shape;690;g219ad3962ec_5_1829"/>
          <p:cNvSpPr txBox="1">
            <a:spLocks noGrp="1"/>
          </p:cNvSpPr>
          <p:nvPr>
            <p:ph type="title" idx="4294967295"/>
          </p:nvPr>
        </p:nvSpPr>
        <p:spPr>
          <a:xfrm>
            <a:off x="119900" y="36875"/>
            <a:ext cx="89244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500"/>
              </a:spcAft>
              <a:buClr>
                <a:schemeClr val="dk1"/>
              </a:buClr>
              <a:buSzPts val="1100"/>
              <a:buFont typeface="Arial"/>
              <a:buNone/>
            </a:pPr>
            <a:r>
              <a:rPr lang="en-US" sz="1900" b="1" dirty="0">
                <a:solidFill>
                  <a:schemeClr val="accent1"/>
                </a:solidFill>
                <a:latin typeface="Raleway"/>
                <a:ea typeface="Raleway"/>
                <a:cs typeface="Raleway"/>
                <a:sym typeface="Raleway"/>
              </a:rPr>
              <a:t>Challenge 2</a:t>
            </a:r>
            <a:r>
              <a:rPr lang="en-US" sz="1800" b="1" dirty="0">
                <a:solidFill>
                  <a:srgbClr val="1C4587"/>
                </a:solidFill>
                <a:latin typeface="Raleway"/>
                <a:ea typeface="Raleway"/>
                <a:cs typeface="Raleway"/>
                <a:sym typeface="Raleway"/>
              </a:rPr>
              <a:t>: Spatial Mismatch- Manufacturing jobs disperse away from city centers limiting job access for urban residents    </a:t>
            </a:r>
            <a:endParaRPr sz="1800" b="1" dirty="0">
              <a:solidFill>
                <a:srgbClr val="1C4587"/>
              </a:solidFill>
              <a:latin typeface="Raleway"/>
              <a:ea typeface="Raleway"/>
              <a:cs typeface="Raleway"/>
              <a:sym typeface="Raleway"/>
            </a:endParaRPr>
          </a:p>
        </p:txBody>
      </p:sp>
      <p:pic>
        <p:nvPicPr>
          <p:cNvPr id="691" name="Google Shape;691;g219ad3962ec_5_1829"/>
          <p:cNvPicPr preferRelativeResize="0"/>
          <p:nvPr/>
        </p:nvPicPr>
        <p:blipFill rotWithShape="1">
          <a:blip r:embed="rId4">
            <a:alphaModFix/>
          </a:blip>
          <a:srcRect/>
          <a:stretch/>
        </p:blipFill>
        <p:spPr>
          <a:xfrm>
            <a:off x="345200" y="3571288"/>
            <a:ext cx="303731" cy="289925"/>
          </a:xfrm>
          <a:prstGeom prst="rect">
            <a:avLst/>
          </a:prstGeom>
          <a:noFill/>
          <a:ln>
            <a:noFill/>
          </a:ln>
        </p:spPr>
      </p:pic>
      <p:pic>
        <p:nvPicPr>
          <p:cNvPr id="692" name="Google Shape;692;g219ad3962ec_5_1829"/>
          <p:cNvPicPr preferRelativeResize="0"/>
          <p:nvPr/>
        </p:nvPicPr>
        <p:blipFill rotWithShape="1">
          <a:blip r:embed="rId5">
            <a:alphaModFix/>
          </a:blip>
          <a:srcRect/>
          <a:stretch/>
        </p:blipFill>
        <p:spPr>
          <a:xfrm>
            <a:off x="345200" y="3184300"/>
            <a:ext cx="303725" cy="292680"/>
          </a:xfrm>
          <a:prstGeom prst="rect">
            <a:avLst/>
          </a:prstGeom>
          <a:noFill/>
          <a:ln>
            <a:noFill/>
          </a:ln>
        </p:spPr>
      </p:pic>
      <p:pic>
        <p:nvPicPr>
          <p:cNvPr id="693" name="Google Shape;693;g219ad3962ec_5_1829"/>
          <p:cNvPicPr preferRelativeResize="0"/>
          <p:nvPr/>
        </p:nvPicPr>
        <p:blipFill rotWithShape="1">
          <a:blip r:embed="rId6">
            <a:alphaModFix/>
          </a:blip>
          <a:srcRect/>
          <a:stretch/>
        </p:blipFill>
        <p:spPr>
          <a:xfrm>
            <a:off x="331400" y="2779725"/>
            <a:ext cx="331330" cy="292675"/>
          </a:xfrm>
          <a:prstGeom prst="rect">
            <a:avLst/>
          </a:prstGeom>
          <a:noFill/>
          <a:ln>
            <a:noFill/>
          </a:ln>
        </p:spPr>
      </p:pic>
      <p:pic>
        <p:nvPicPr>
          <p:cNvPr id="694" name="Google Shape;694;g219ad3962ec_5_1829"/>
          <p:cNvPicPr preferRelativeResize="0"/>
          <p:nvPr/>
        </p:nvPicPr>
        <p:blipFill rotWithShape="1">
          <a:blip r:embed="rId7">
            <a:alphaModFix/>
          </a:blip>
          <a:srcRect/>
          <a:stretch/>
        </p:blipFill>
        <p:spPr>
          <a:xfrm>
            <a:off x="331400" y="2263400"/>
            <a:ext cx="331325" cy="314750"/>
          </a:xfrm>
          <a:prstGeom prst="rect">
            <a:avLst/>
          </a:prstGeom>
          <a:noFill/>
          <a:ln>
            <a:noFill/>
          </a:ln>
        </p:spPr>
      </p:pic>
      <p:sp>
        <p:nvSpPr>
          <p:cNvPr id="695" name="Google Shape;695;g219ad3962ec_5_1829"/>
          <p:cNvSpPr txBox="1"/>
          <p:nvPr/>
        </p:nvSpPr>
        <p:spPr>
          <a:xfrm>
            <a:off x="192025" y="865900"/>
            <a:ext cx="2001000" cy="1085100"/>
          </a:xfrm>
          <a:prstGeom prst="rect">
            <a:avLst/>
          </a:prstGeom>
          <a:solidFill>
            <a:schemeClr val="lt2"/>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In Phoenix for example, the distribution of manufacturing jobs sprawl beyond city limits, a trend that will only continue as major facilities develop in suburban and rural areas. </a:t>
            </a:r>
            <a:endParaRPr sz="1100" b="1" i="0" u="none" strike="noStrike" cap="none">
              <a:solidFill>
                <a:srgbClr val="000000"/>
              </a:solidFill>
              <a:latin typeface="Arial"/>
              <a:ea typeface="Arial"/>
              <a:cs typeface="Arial"/>
              <a:sym typeface="Arial"/>
            </a:endParaRPr>
          </a:p>
        </p:txBody>
      </p:sp>
      <p:sp>
        <p:nvSpPr>
          <p:cNvPr id="696" name="Google Shape;696;g219ad3962ec_5_1829"/>
          <p:cNvSpPr txBox="1"/>
          <p:nvPr/>
        </p:nvSpPr>
        <p:spPr>
          <a:xfrm>
            <a:off x="5209925" y="1366925"/>
            <a:ext cx="1229400" cy="8772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2022-</a:t>
            </a:r>
            <a:r>
              <a:rPr lang="en-US" sz="900" b="1" i="0" u="none" strike="noStrike" cap="none">
                <a:solidFill>
                  <a:srgbClr val="000000"/>
                </a:solidFill>
                <a:latin typeface="Calibri"/>
                <a:ea typeface="Calibri"/>
                <a:cs typeface="Calibri"/>
                <a:sym typeface="Calibri"/>
              </a:rPr>
              <a:t> Taiwan Semiconductor Manufacturing Co.</a:t>
            </a:r>
            <a:r>
              <a:rPr lang="en-US" sz="900" b="0" i="0" u="none" strike="noStrike" cap="none">
                <a:solidFill>
                  <a:srgbClr val="000000"/>
                </a:solidFill>
                <a:latin typeface="Calibri"/>
                <a:ea typeface="Calibri"/>
                <a:cs typeface="Calibri"/>
                <a:sym typeface="Calibri"/>
              </a:rPr>
              <a:t> to spend $26B in for 2 plants</a:t>
            </a:r>
            <a:endParaRPr sz="900" b="0" i="0" u="none" strike="noStrike" cap="none">
              <a:solidFill>
                <a:srgbClr val="000000"/>
              </a:solidFill>
              <a:latin typeface="Calibri"/>
              <a:ea typeface="Calibri"/>
              <a:cs typeface="Calibri"/>
              <a:sym typeface="Calibri"/>
            </a:endParaRPr>
          </a:p>
        </p:txBody>
      </p:sp>
      <p:sp>
        <p:nvSpPr>
          <p:cNvPr id="697" name="Google Shape;697;g219ad3962ec_5_1829"/>
          <p:cNvSpPr txBox="1"/>
          <p:nvPr/>
        </p:nvSpPr>
        <p:spPr>
          <a:xfrm>
            <a:off x="5209925" y="3021775"/>
            <a:ext cx="1229400" cy="600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2022</a:t>
            </a:r>
            <a:r>
              <a:rPr lang="en-US" sz="900" b="1" i="0" u="none" strike="noStrike" cap="none">
                <a:solidFill>
                  <a:srgbClr val="000000"/>
                </a:solidFill>
                <a:latin typeface="Calibri"/>
                <a:ea typeface="Calibri"/>
                <a:cs typeface="Calibri"/>
                <a:sym typeface="Calibri"/>
              </a:rPr>
              <a:t>-Intel investing $20B </a:t>
            </a:r>
            <a:r>
              <a:rPr lang="en-US" sz="900" b="0" i="0" u="none" strike="noStrike" cap="none">
                <a:solidFill>
                  <a:srgbClr val="000000"/>
                </a:solidFill>
                <a:latin typeface="Calibri"/>
                <a:ea typeface="Calibri"/>
                <a:cs typeface="Calibri"/>
                <a:sym typeface="Calibri"/>
              </a:rPr>
              <a:t> into their facilities Chandler, AZ.</a:t>
            </a:r>
            <a:endParaRPr sz="900" b="0" i="0" u="none" strike="noStrike" cap="none">
              <a:solidFill>
                <a:srgbClr val="000000"/>
              </a:solidFill>
              <a:latin typeface="Calibri"/>
              <a:ea typeface="Calibri"/>
              <a:cs typeface="Calibri"/>
              <a:sym typeface="Calibri"/>
            </a:endParaRPr>
          </a:p>
        </p:txBody>
      </p:sp>
      <p:sp>
        <p:nvSpPr>
          <p:cNvPr id="698" name="Google Shape;698;g219ad3962ec_5_1829"/>
          <p:cNvSpPr txBox="1"/>
          <p:nvPr/>
        </p:nvSpPr>
        <p:spPr>
          <a:xfrm>
            <a:off x="5209925" y="3685600"/>
            <a:ext cx="1229400" cy="877200"/>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2023- $5.5B from</a:t>
            </a:r>
            <a:r>
              <a:rPr lang="en-US" sz="900" b="0" i="0" u="none" strike="noStrike" cap="none">
                <a:solidFill>
                  <a:srgbClr val="000000"/>
                </a:solidFill>
                <a:latin typeface="Calibri"/>
                <a:ea typeface="Calibri"/>
                <a:cs typeface="Calibri"/>
                <a:sym typeface="Calibri"/>
              </a:rPr>
              <a:t> </a:t>
            </a:r>
            <a:r>
              <a:rPr lang="en-US" sz="900" b="1" i="0" u="none" strike="noStrike" cap="none">
                <a:solidFill>
                  <a:srgbClr val="000000"/>
                </a:solidFill>
                <a:latin typeface="Calibri"/>
                <a:ea typeface="Calibri"/>
                <a:cs typeface="Calibri"/>
                <a:sym typeface="Calibri"/>
              </a:rPr>
              <a:t>LG Energy Solutions </a:t>
            </a:r>
            <a:r>
              <a:rPr lang="en-US" sz="900" b="0" i="0" u="none" strike="noStrike" cap="none">
                <a:solidFill>
                  <a:srgbClr val="000000"/>
                </a:solidFill>
                <a:latin typeface="Calibri"/>
                <a:ea typeface="Calibri"/>
                <a:cs typeface="Calibri"/>
                <a:sym typeface="Calibri"/>
              </a:rPr>
              <a:t>for EV battery manufacturing in Queens Creek, AZ. </a:t>
            </a:r>
            <a:endParaRPr sz="900" b="1" i="0" u="none" strike="noStrike" cap="none">
              <a:solidFill>
                <a:srgbClr val="000000"/>
              </a:solidFill>
              <a:latin typeface="Calibri"/>
              <a:ea typeface="Calibri"/>
              <a:cs typeface="Calibri"/>
              <a:sym typeface="Calibri"/>
            </a:endParaRPr>
          </a:p>
        </p:txBody>
      </p:sp>
      <p:sp>
        <p:nvSpPr>
          <p:cNvPr id="699" name="Google Shape;699;g219ad3962ec_5_1829"/>
          <p:cNvSpPr txBox="1"/>
          <p:nvPr/>
        </p:nvSpPr>
        <p:spPr>
          <a:xfrm>
            <a:off x="5209925" y="2357950"/>
            <a:ext cx="1229400" cy="600300"/>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2021- $1.25B battery mfg  plant from </a:t>
            </a:r>
            <a:r>
              <a:rPr lang="en-US" sz="900" b="1" i="0" u="none" strike="noStrike" cap="none">
                <a:solidFill>
                  <a:srgbClr val="000000"/>
                </a:solidFill>
                <a:latin typeface="Calibri"/>
                <a:ea typeface="Calibri"/>
                <a:cs typeface="Calibri"/>
                <a:sym typeface="Calibri"/>
              </a:rPr>
              <a:t>KORE Power in Buckeye</a:t>
            </a:r>
            <a:endParaRPr sz="900" b="1" i="0" u="none" strike="noStrike" cap="none">
              <a:solidFill>
                <a:srgbClr val="000000"/>
              </a:solidFill>
              <a:latin typeface="Calibri"/>
              <a:ea typeface="Calibri"/>
              <a:cs typeface="Calibri"/>
              <a:sym typeface="Calibri"/>
            </a:endParaRPr>
          </a:p>
        </p:txBody>
      </p:sp>
      <p:cxnSp>
        <p:nvCxnSpPr>
          <p:cNvPr id="700" name="Google Shape;700;g219ad3962ec_5_1829"/>
          <p:cNvCxnSpPr>
            <a:endCxn id="696" idx="1"/>
          </p:cNvCxnSpPr>
          <p:nvPr/>
        </p:nvCxnSpPr>
        <p:spPr>
          <a:xfrm>
            <a:off x="2731625" y="1205825"/>
            <a:ext cx="2478300" cy="599700"/>
          </a:xfrm>
          <a:prstGeom prst="bentConnector3">
            <a:avLst>
              <a:gd name="adj1" fmla="val 50000"/>
            </a:avLst>
          </a:prstGeom>
          <a:noFill/>
          <a:ln w="28575" cap="flat" cmpd="sng">
            <a:solidFill>
              <a:srgbClr val="CC0000"/>
            </a:solidFill>
            <a:prstDash val="solid"/>
            <a:round/>
            <a:headEnd type="none" w="sm" len="sm"/>
            <a:tailEnd type="none" w="sm" len="sm"/>
          </a:ln>
        </p:spPr>
      </p:cxnSp>
      <p:cxnSp>
        <p:nvCxnSpPr>
          <p:cNvPr id="701" name="Google Shape;701;g219ad3962ec_5_1829"/>
          <p:cNvCxnSpPr>
            <a:endCxn id="697" idx="1"/>
          </p:cNvCxnSpPr>
          <p:nvPr/>
        </p:nvCxnSpPr>
        <p:spPr>
          <a:xfrm rot="10800000" flipH="1">
            <a:off x="3777725" y="3321925"/>
            <a:ext cx="1432200" cy="1280100"/>
          </a:xfrm>
          <a:prstGeom prst="bentConnector3">
            <a:avLst>
              <a:gd name="adj1" fmla="val 50000"/>
            </a:avLst>
          </a:prstGeom>
          <a:noFill/>
          <a:ln w="28575" cap="flat" cmpd="sng">
            <a:solidFill>
              <a:srgbClr val="CC0000"/>
            </a:solidFill>
            <a:prstDash val="solid"/>
            <a:round/>
            <a:headEnd type="none" w="sm" len="sm"/>
            <a:tailEnd type="none" w="sm" len="sm"/>
          </a:ln>
        </p:spPr>
      </p:cxnSp>
      <p:cxnSp>
        <p:nvCxnSpPr>
          <p:cNvPr id="702" name="Google Shape;702;g219ad3962ec_5_1829"/>
          <p:cNvCxnSpPr/>
          <p:nvPr/>
        </p:nvCxnSpPr>
        <p:spPr>
          <a:xfrm rot="10800000" flipH="1">
            <a:off x="345200" y="2667825"/>
            <a:ext cx="4865400" cy="1550100"/>
          </a:xfrm>
          <a:prstGeom prst="bentConnector3">
            <a:avLst>
              <a:gd name="adj1" fmla="val 60179"/>
            </a:avLst>
          </a:prstGeom>
          <a:noFill/>
          <a:ln w="28575" cap="flat" cmpd="sng">
            <a:solidFill>
              <a:srgbClr val="7030A0"/>
            </a:solidFill>
            <a:prstDash val="solid"/>
            <a:round/>
            <a:headEnd type="none" w="sm" len="sm"/>
            <a:tailEnd type="none" w="sm" len="sm"/>
          </a:ln>
        </p:spPr>
      </p:cxnSp>
      <p:cxnSp>
        <p:nvCxnSpPr>
          <p:cNvPr id="703" name="Google Shape;703;g219ad3962ec_5_1829"/>
          <p:cNvCxnSpPr>
            <a:endCxn id="698" idx="2"/>
          </p:cNvCxnSpPr>
          <p:nvPr/>
        </p:nvCxnSpPr>
        <p:spPr>
          <a:xfrm rot="10800000" flipH="1">
            <a:off x="5549525" y="4562800"/>
            <a:ext cx="275100" cy="199200"/>
          </a:xfrm>
          <a:prstGeom prst="bentConnector2">
            <a:avLst/>
          </a:prstGeom>
          <a:noFill/>
          <a:ln w="28575" cap="flat" cmpd="sng">
            <a:solidFill>
              <a:srgbClr val="7030A0"/>
            </a:solidFill>
            <a:prstDash val="solid"/>
            <a:round/>
            <a:headEnd type="none" w="sm" len="sm"/>
            <a:tailEnd type="none" w="sm" len="sm"/>
          </a:ln>
        </p:spPr>
      </p:cxnSp>
      <p:sp>
        <p:nvSpPr>
          <p:cNvPr id="704" name="Google Shape;704;g219ad3962ec_5_1829"/>
          <p:cNvSpPr txBox="1"/>
          <p:nvPr/>
        </p:nvSpPr>
        <p:spPr>
          <a:xfrm>
            <a:off x="648925" y="3469950"/>
            <a:ext cx="1501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1 Dot = 3 Manufacturing Jobs (2020 LODES data)</a:t>
            </a:r>
            <a:endParaRPr sz="1000" b="0" i="0" u="none" strike="noStrike" cap="none">
              <a:solidFill>
                <a:srgbClr val="000000"/>
              </a:solidFill>
              <a:latin typeface="Calibri"/>
              <a:ea typeface="Calibri"/>
              <a:cs typeface="Calibri"/>
              <a:sym typeface="Calibri"/>
            </a:endParaRPr>
          </a:p>
        </p:txBody>
      </p:sp>
      <p:sp>
        <p:nvSpPr>
          <p:cNvPr id="705" name="Google Shape;705;g219ad3962ec_5_1829"/>
          <p:cNvSpPr txBox="1"/>
          <p:nvPr/>
        </p:nvSpPr>
        <p:spPr>
          <a:xfrm>
            <a:off x="609175" y="3190600"/>
            <a:ext cx="12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City of Phoenix Limits </a:t>
            </a:r>
            <a:endParaRPr sz="1000" b="0" i="0" u="none" strike="noStrike" cap="none">
              <a:solidFill>
                <a:srgbClr val="000000"/>
              </a:solidFill>
              <a:latin typeface="Calibri"/>
              <a:ea typeface="Calibri"/>
              <a:cs typeface="Calibri"/>
              <a:sym typeface="Calibri"/>
            </a:endParaRPr>
          </a:p>
        </p:txBody>
      </p:sp>
      <p:sp>
        <p:nvSpPr>
          <p:cNvPr id="706" name="Google Shape;706;g219ad3962ec_5_1829"/>
          <p:cNvSpPr txBox="1"/>
          <p:nvPr/>
        </p:nvSpPr>
        <p:spPr>
          <a:xfrm>
            <a:off x="609175" y="2627313"/>
            <a:ext cx="1299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Semiconductor Manufacturing Plant Announcements </a:t>
            </a:r>
            <a:endParaRPr sz="1000" b="0" i="0" u="none" strike="noStrike" cap="none">
              <a:solidFill>
                <a:srgbClr val="000000"/>
              </a:solidFill>
              <a:latin typeface="Calibri"/>
              <a:ea typeface="Calibri"/>
              <a:cs typeface="Calibri"/>
              <a:sym typeface="Calibri"/>
            </a:endParaRPr>
          </a:p>
        </p:txBody>
      </p:sp>
      <p:sp>
        <p:nvSpPr>
          <p:cNvPr id="707" name="Google Shape;707;g219ad3962ec_5_1829"/>
          <p:cNvSpPr txBox="1"/>
          <p:nvPr/>
        </p:nvSpPr>
        <p:spPr>
          <a:xfrm>
            <a:off x="609175" y="2021313"/>
            <a:ext cx="1299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EV and Battery Manufacturing Plant Announcements</a:t>
            </a:r>
            <a:endParaRPr sz="1000" b="0" i="0" u="none" strike="noStrike" cap="none">
              <a:solidFill>
                <a:srgbClr val="000000"/>
              </a:solidFill>
              <a:latin typeface="Calibri"/>
              <a:ea typeface="Calibri"/>
              <a:cs typeface="Calibri"/>
              <a:sym typeface="Calibri"/>
            </a:endParaRPr>
          </a:p>
        </p:txBody>
      </p:sp>
      <p:sp>
        <p:nvSpPr>
          <p:cNvPr id="708" name="Google Shape;708;g219ad3962ec_5_1829"/>
          <p:cNvSpPr txBox="1"/>
          <p:nvPr/>
        </p:nvSpPr>
        <p:spPr>
          <a:xfrm>
            <a:off x="255200" y="1894300"/>
            <a:ext cx="12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alibri"/>
                <a:ea typeface="Calibri"/>
                <a:cs typeface="Calibri"/>
                <a:sym typeface="Calibri"/>
              </a:rPr>
              <a:t>Legend</a:t>
            </a:r>
            <a:endParaRPr sz="1000" b="1" i="0" u="none" strike="noStrike" cap="none">
              <a:solidFill>
                <a:srgbClr val="000000"/>
              </a:solidFill>
              <a:latin typeface="Calibri"/>
              <a:ea typeface="Calibri"/>
              <a:cs typeface="Calibri"/>
              <a:sym typeface="Calibri"/>
            </a:endParaRPr>
          </a:p>
        </p:txBody>
      </p:sp>
      <p:sp>
        <p:nvSpPr>
          <p:cNvPr id="709" name="Google Shape;709;g219ad3962ec_5_1829"/>
          <p:cNvSpPr txBox="1"/>
          <p:nvPr/>
        </p:nvSpPr>
        <p:spPr>
          <a:xfrm flipH="1">
            <a:off x="9092286" y="1760788"/>
            <a:ext cx="1689900" cy="456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pic>
        <p:nvPicPr>
          <p:cNvPr id="710" name="Google Shape;710;g219ad3962ec_5_1829"/>
          <p:cNvPicPr preferRelativeResize="0"/>
          <p:nvPr/>
        </p:nvPicPr>
        <p:blipFill rotWithShape="1">
          <a:blip r:embed="rId8">
            <a:alphaModFix/>
          </a:blip>
          <a:srcRect/>
          <a:stretch/>
        </p:blipFill>
        <p:spPr>
          <a:xfrm>
            <a:off x="6889052" y="856876"/>
            <a:ext cx="321788" cy="447951"/>
          </a:xfrm>
          <a:prstGeom prst="rect">
            <a:avLst/>
          </a:prstGeom>
          <a:noFill/>
          <a:ln>
            <a:noFill/>
          </a:ln>
        </p:spPr>
      </p:pic>
      <p:pic>
        <p:nvPicPr>
          <p:cNvPr id="711" name="Google Shape;711;g219ad3962ec_5_1829"/>
          <p:cNvPicPr preferRelativeResize="0"/>
          <p:nvPr/>
        </p:nvPicPr>
        <p:blipFill rotWithShape="1">
          <a:blip r:embed="rId8">
            <a:alphaModFix/>
          </a:blip>
          <a:srcRect/>
          <a:stretch/>
        </p:blipFill>
        <p:spPr>
          <a:xfrm>
            <a:off x="7236400" y="1240288"/>
            <a:ext cx="447950" cy="447950"/>
          </a:xfrm>
          <a:prstGeom prst="rect">
            <a:avLst/>
          </a:prstGeom>
          <a:noFill/>
          <a:ln>
            <a:noFill/>
          </a:ln>
        </p:spPr>
      </p:pic>
      <p:grpSp>
        <p:nvGrpSpPr>
          <p:cNvPr id="712" name="Google Shape;712;g219ad3962ec_5_1829"/>
          <p:cNvGrpSpPr/>
          <p:nvPr/>
        </p:nvGrpSpPr>
        <p:grpSpPr>
          <a:xfrm>
            <a:off x="6728188" y="1728778"/>
            <a:ext cx="2389289" cy="2237347"/>
            <a:chOff x="5612613" y="1192966"/>
            <a:chExt cx="2389289" cy="2237347"/>
          </a:xfrm>
        </p:grpSpPr>
        <p:sp>
          <p:nvSpPr>
            <p:cNvPr id="713" name="Google Shape;713;g219ad3962ec_5_1829"/>
            <p:cNvSpPr/>
            <p:nvPr/>
          </p:nvSpPr>
          <p:spPr>
            <a:xfrm>
              <a:off x="5732189" y="1192966"/>
              <a:ext cx="1026624" cy="753319"/>
            </a:xfrm>
            <a:custGeom>
              <a:avLst/>
              <a:gdLst/>
              <a:ahLst/>
              <a:cxnLst/>
              <a:rect l="l" t="t" r="r" b="b"/>
              <a:pathLst>
                <a:path w="33868" h="24965" extrusionOk="0">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solidFill>
              <a:srgbClr val="93AB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219ad3962ec_5_1829"/>
            <p:cNvSpPr/>
            <p:nvPr/>
          </p:nvSpPr>
          <p:spPr>
            <a:xfrm>
              <a:off x="5612613" y="1506789"/>
              <a:ext cx="147804" cy="125671"/>
            </a:xfrm>
            <a:custGeom>
              <a:avLst/>
              <a:gdLst/>
              <a:ahLst/>
              <a:cxnLst/>
              <a:rect l="l" t="t" r="r" b="b"/>
              <a:pathLst>
                <a:path w="5834" h="4983" extrusionOk="0">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rgbClr val="93ABCA"/>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219ad3962ec_5_1829"/>
            <p:cNvSpPr/>
            <p:nvPr/>
          </p:nvSpPr>
          <p:spPr>
            <a:xfrm>
              <a:off x="5736501" y="2666526"/>
              <a:ext cx="1018001" cy="749466"/>
            </a:xfrm>
            <a:custGeom>
              <a:avLst/>
              <a:gdLst/>
              <a:ahLst/>
              <a:cxnLst/>
              <a:rect l="l" t="t" r="r" b="b"/>
              <a:pathLst>
                <a:path w="33891" h="24951" extrusionOk="0">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solidFill>
              <a:srgbClr val="6B7F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219ad3962ec_5_1829"/>
            <p:cNvSpPr/>
            <p:nvPr/>
          </p:nvSpPr>
          <p:spPr>
            <a:xfrm>
              <a:off x="5613284" y="2978584"/>
              <a:ext cx="146463" cy="125349"/>
            </a:xfrm>
            <a:custGeom>
              <a:avLst/>
              <a:gdLst/>
              <a:ahLst/>
              <a:cxnLst/>
              <a:rect l="l" t="t" r="r" b="b"/>
              <a:pathLst>
                <a:path w="5834" h="4993" extrusionOk="0">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rgbClr val="6B7F9B"/>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219ad3962ec_5_1829"/>
            <p:cNvSpPr txBox="1"/>
            <p:nvPr/>
          </p:nvSpPr>
          <p:spPr>
            <a:xfrm>
              <a:off x="6709875" y="1205788"/>
              <a:ext cx="1229400" cy="8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Workers facing long commutes</a:t>
              </a:r>
              <a:endParaRPr sz="1400" b="0" i="0" u="none" strike="noStrike" cap="none">
                <a:solidFill>
                  <a:srgbClr val="93ABCA"/>
                </a:solidFill>
                <a:latin typeface="Raleway Medium"/>
                <a:ea typeface="Raleway Medium"/>
                <a:cs typeface="Raleway Medium"/>
                <a:sym typeface="Raleway Medium"/>
              </a:endParaRPr>
            </a:p>
          </p:txBody>
        </p:sp>
        <p:sp>
          <p:nvSpPr>
            <p:cNvPr id="718" name="Google Shape;718;g219ad3962ec_5_1829"/>
            <p:cNvSpPr txBox="1"/>
            <p:nvPr/>
          </p:nvSpPr>
          <p:spPr>
            <a:xfrm>
              <a:off x="6702902" y="2618213"/>
              <a:ext cx="1299000" cy="812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Training centers far from minority workers</a:t>
              </a:r>
              <a:endParaRPr sz="1400" b="0" i="0" u="none" strike="noStrike" cap="none">
                <a:solidFill>
                  <a:srgbClr val="6B7F9B"/>
                </a:solidFill>
                <a:latin typeface="Raleway Medium"/>
                <a:ea typeface="Raleway Medium"/>
                <a:cs typeface="Raleway Medium"/>
                <a:sym typeface="Raleway Medium"/>
              </a:endParaRPr>
            </a:p>
          </p:txBody>
        </p:sp>
      </p:grpSp>
      <p:sp>
        <p:nvSpPr>
          <p:cNvPr id="719" name="Google Shape;719;g219ad3962ec_5_1829"/>
          <p:cNvSpPr txBox="1"/>
          <p:nvPr/>
        </p:nvSpPr>
        <p:spPr>
          <a:xfrm>
            <a:off x="6610350" y="8807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858585"/>
                </a:solidFill>
                <a:latin typeface="Raleway"/>
                <a:ea typeface="Raleway"/>
                <a:cs typeface="Raleway"/>
                <a:sym typeface="Raleway"/>
              </a:rPr>
              <a:t>Spatial Mismatch Challenges </a:t>
            </a:r>
            <a:endParaRPr sz="1400" b="1" i="0" u="none" strike="noStrike" cap="none" dirty="0">
              <a:solidFill>
                <a:srgbClr val="858585"/>
              </a:solidFill>
              <a:latin typeface="Raleway"/>
              <a:ea typeface="Raleway"/>
              <a:cs typeface="Raleway"/>
              <a:sym typeface="Raleway"/>
            </a:endParaRPr>
          </a:p>
        </p:txBody>
      </p:sp>
      <p:cxnSp>
        <p:nvCxnSpPr>
          <p:cNvPr id="720" name="Google Shape;720;g219ad3962ec_5_1829"/>
          <p:cNvCxnSpPr/>
          <p:nvPr/>
        </p:nvCxnSpPr>
        <p:spPr>
          <a:xfrm>
            <a:off x="6739878" y="1347781"/>
            <a:ext cx="12300" cy="2999700"/>
          </a:xfrm>
          <a:prstGeom prst="straightConnector1">
            <a:avLst/>
          </a:prstGeom>
          <a:noFill/>
          <a:ln w="28575" cap="flat" cmpd="sng">
            <a:solidFill>
              <a:srgbClr val="CCCCCC"/>
            </a:solidFill>
            <a:prstDash val="solid"/>
            <a:round/>
            <a:headEnd type="none" w="sm" len="sm"/>
            <a:tailEnd type="none" w="sm" len="sm"/>
          </a:ln>
        </p:spPr>
      </p:cxnSp>
      <p:pic>
        <p:nvPicPr>
          <p:cNvPr id="721" name="Google Shape;721;g219ad3962ec_5_1829"/>
          <p:cNvPicPr preferRelativeResize="0"/>
          <p:nvPr/>
        </p:nvPicPr>
        <p:blipFill rotWithShape="1">
          <a:blip r:embed="rId9">
            <a:alphaModFix/>
          </a:blip>
          <a:srcRect/>
          <a:stretch/>
        </p:blipFill>
        <p:spPr>
          <a:xfrm>
            <a:off x="7283000" y="3849181"/>
            <a:ext cx="384750" cy="384750"/>
          </a:xfrm>
          <a:prstGeom prst="rect">
            <a:avLst/>
          </a:prstGeom>
          <a:noFill/>
          <a:ln>
            <a:noFill/>
          </a:ln>
        </p:spPr>
      </p:pic>
      <p:pic>
        <p:nvPicPr>
          <p:cNvPr id="722" name="Google Shape;722;g219ad3962ec_5_1829"/>
          <p:cNvPicPr preferRelativeResize="0"/>
          <p:nvPr/>
        </p:nvPicPr>
        <p:blipFill rotWithShape="1">
          <a:blip r:embed="rId10">
            <a:alphaModFix/>
          </a:blip>
          <a:srcRect/>
          <a:stretch/>
        </p:blipFill>
        <p:spPr>
          <a:xfrm>
            <a:off x="7214075" y="1839400"/>
            <a:ext cx="492600" cy="492600"/>
          </a:xfrm>
          <a:prstGeom prst="rect">
            <a:avLst/>
          </a:prstGeom>
          <a:noFill/>
          <a:ln>
            <a:noFill/>
          </a:ln>
        </p:spPr>
      </p:pic>
      <p:pic>
        <p:nvPicPr>
          <p:cNvPr id="723" name="Google Shape;723;g219ad3962ec_5_1829"/>
          <p:cNvPicPr preferRelativeResize="0"/>
          <p:nvPr/>
        </p:nvPicPr>
        <p:blipFill rotWithShape="1">
          <a:blip r:embed="rId11">
            <a:alphaModFix/>
          </a:blip>
          <a:srcRect/>
          <a:stretch/>
        </p:blipFill>
        <p:spPr>
          <a:xfrm>
            <a:off x="7279608" y="3387838"/>
            <a:ext cx="384750" cy="384750"/>
          </a:xfrm>
          <a:prstGeom prst="rect">
            <a:avLst/>
          </a:prstGeom>
          <a:noFill/>
          <a:ln>
            <a:noFill/>
          </a:ln>
        </p:spPr>
      </p:pic>
      <p:sp>
        <p:nvSpPr>
          <p:cNvPr id="724" name="Google Shape;724;g219ad3962ec_5_1829"/>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Nowak Metro Finance Lab; Data on manufacturing jobs from 2020 </a:t>
            </a:r>
            <a:r>
              <a:rPr lang="en-US" sz="800" b="0" i="0" u="none" strike="noStrike" cap="none">
                <a:solidFill>
                  <a:schemeClr val="dk1"/>
                </a:solidFill>
                <a:latin typeface="Raleway"/>
                <a:ea typeface="Raleway"/>
                <a:cs typeface="Raleway"/>
                <a:sym typeface="Raleway"/>
              </a:rPr>
              <a:t>LEHD Origin-Destination Employment Statistics; Plant sites identified from Good Jobs First Subsidy Tracker</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19ad3962ec_5_2000"/>
          <p:cNvSpPr txBox="1">
            <a:spLocks noGrp="1"/>
          </p:cNvSpPr>
          <p:nvPr>
            <p:ph type="title" idx="4294967295"/>
          </p:nvPr>
        </p:nvSpPr>
        <p:spPr>
          <a:xfrm>
            <a:off x="119900" y="-39325"/>
            <a:ext cx="8833500" cy="75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500"/>
              </a:spcAft>
              <a:buClr>
                <a:schemeClr val="dk1"/>
              </a:buClr>
              <a:buSzPts val="1100"/>
              <a:buFont typeface="Arial"/>
              <a:buNone/>
            </a:pPr>
            <a:r>
              <a:rPr lang="en-US" sz="1900" b="1" dirty="0">
                <a:solidFill>
                  <a:srgbClr val="1C4587"/>
                </a:solidFill>
                <a:latin typeface="Raleway"/>
                <a:ea typeface="Raleway"/>
                <a:cs typeface="Raleway"/>
                <a:sym typeface="Raleway"/>
              </a:rPr>
              <a:t>Metros characterized by </a:t>
            </a:r>
            <a:r>
              <a:rPr lang="en-US" sz="1900" b="1" dirty="0">
                <a:solidFill>
                  <a:srgbClr val="1C4587"/>
                </a:solidFill>
                <a:latin typeface="Ralew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higher spatial mismatch </a:t>
            </a:r>
            <a:r>
              <a:rPr lang="en-US" sz="1900" b="1" dirty="0">
                <a:solidFill>
                  <a:srgbClr val="1C4587"/>
                </a:solidFill>
                <a:latin typeface="Raleway"/>
                <a:ea typeface="Raleway"/>
                <a:cs typeface="Raleway"/>
                <a:sym typeface="Raleway"/>
              </a:rPr>
              <a:t>are also characterized by greater spatial mismatch for Blacks workers</a:t>
            </a:r>
            <a:endParaRPr sz="1900" b="1" dirty="0">
              <a:solidFill>
                <a:srgbClr val="1C4587"/>
              </a:solidFill>
              <a:latin typeface="Raleway"/>
              <a:ea typeface="Raleway"/>
              <a:cs typeface="Raleway"/>
              <a:sym typeface="Raleway"/>
            </a:endParaRPr>
          </a:p>
        </p:txBody>
      </p:sp>
      <p:pic>
        <p:nvPicPr>
          <p:cNvPr id="730" name="Google Shape;730;g219ad3962ec_5_2000"/>
          <p:cNvPicPr preferRelativeResize="0"/>
          <p:nvPr/>
        </p:nvPicPr>
        <p:blipFill rotWithShape="1">
          <a:blip r:embed="rId3">
            <a:alphaModFix/>
          </a:blip>
          <a:srcRect/>
          <a:stretch/>
        </p:blipFill>
        <p:spPr>
          <a:xfrm>
            <a:off x="265000" y="1064100"/>
            <a:ext cx="5649351" cy="3153799"/>
          </a:xfrm>
          <a:prstGeom prst="rect">
            <a:avLst/>
          </a:prstGeom>
          <a:noFill/>
          <a:ln>
            <a:noFill/>
          </a:ln>
        </p:spPr>
      </p:pic>
      <p:sp>
        <p:nvSpPr>
          <p:cNvPr id="731" name="Google Shape;731;g219ad3962ec_5_2000"/>
          <p:cNvSpPr txBox="1"/>
          <p:nvPr/>
        </p:nvSpPr>
        <p:spPr>
          <a:xfrm>
            <a:off x="134850" y="759300"/>
            <a:ext cx="6017700" cy="531000"/>
          </a:xfrm>
          <a:prstGeom prst="rect">
            <a:avLst/>
          </a:prstGeom>
          <a:solidFill>
            <a:srgbClr val="E7E6E6"/>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Calibri"/>
                <a:ea typeface="Calibri"/>
                <a:cs typeface="Calibri"/>
                <a:sym typeface="Calibri"/>
              </a:rPr>
              <a:t>Where Black Workers Live and Top Public-Private Manufacturing Deals in Central Michigan</a:t>
            </a:r>
            <a:endParaRPr sz="1500" b="1" i="0" u="none" strike="noStrike" cap="none">
              <a:solidFill>
                <a:srgbClr val="000000"/>
              </a:solidFill>
              <a:latin typeface="Arial"/>
              <a:ea typeface="Arial"/>
              <a:cs typeface="Arial"/>
              <a:sym typeface="Arial"/>
            </a:endParaRPr>
          </a:p>
        </p:txBody>
      </p:sp>
      <p:sp>
        <p:nvSpPr>
          <p:cNvPr id="732" name="Google Shape;732;g219ad3962ec_5_2000"/>
          <p:cNvSpPr txBox="1"/>
          <p:nvPr/>
        </p:nvSpPr>
        <p:spPr>
          <a:xfrm>
            <a:off x="0" y="4573475"/>
            <a:ext cx="7173900" cy="561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aleway"/>
                <a:ea typeface="Raleway"/>
                <a:cs typeface="Raleway"/>
                <a:sym typeface="Raleway"/>
              </a:rPr>
              <a:t>*This list of manufacturing deals  is sourced from the Good Jobs First Subsidy Tracker, specifically referring to manufacturing deals with  subsidy packages over $50 million (“Mega Deals”). </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aleway"/>
                <a:ea typeface="Raleway"/>
                <a:cs typeface="Raleway"/>
                <a:sym typeface="Raleway"/>
              </a:rPr>
              <a:t>**Data for Employment Density: U.S. Census Bureau. 2023. LEHD Origin-Destination Employment Statistics (2002-2020). Washington, DC: U.S. Census Bureau, Longitudinal-Employer Household Dynamics Program [distributor], accessed on April 2023 at </a:t>
            </a:r>
            <a:r>
              <a:rPr lang="en-US" sz="800" b="0" i="0" u="sng" strike="noStrike" cap="none">
                <a:solidFill>
                  <a:schemeClr val="hlink"/>
                </a:solidFill>
                <a:latin typeface="Raleway"/>
                <a:ea typeface="Raleway"/>
                <a:cs typeface="Raleway"/>
                <a:sym typeface="Raleway"/>
                <a:hlinkClick r:id="rId4"/>
              </a:rPr>
              <a:t>https://onthemap.ces.census.gov</a:t>
            </a:r>
            <a:r>
              <a:rPr lang="en-US" sz="800" b="0" i="0" u="none" strike="noStrike" cap="none">
                <a:solidFill>
                  <a:srgbClr val="000000"/>
                </a:solidFill>
                <a:latin typeface="Raleway"/>
                <a:ea typeface="Raleway"/>
                <a:cs typeface="Raleway"/>
                <a:sym typeface="Raleway"/>
              </a:rPr>
              <a:t>.</a:t>
            </a:r>
            <a:endParaRPr sz="800" b="0" i="0" u="none" strike="noStrike" cap="none">
              <a:solidFill>
                <a:srgbClr val="000000"/>
              </a:solidFill>
              <a:latin typeface="Raleway"/>
              <a:ea typeface="Raleway"/>
              <a:cs typeface="Raleway"/>
              <a:sym typeface="Raleway"/>
            </a:endParaRPr>
          </a:p>
        </p:txBody>
      </p:sp>
      <p:sp>
        <p:nvSpPr>
          <p:cNvPr id="733" name="Google Shape;733;g219ad3962ec_5_2000"/>
          <p:cNvSpPr txBox="1"/>
          <p:nvPr/>
        </p:nvSpPr>
        <p:spPr>
          <a:xfrm>
            <a:off x="48800" y="4020875"/>
            <a:ext cx="3102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highlight>
                  <a:srgbClr val="E7E6E6"/>
                </a:highlight>
                <a:latin typeface="Calibri"/>
                <a:ea typeface="Calibri"/>
                <a:cs typeface="Calibri"/>
                <a:sym typeface="Calibri"/>
              </a:rPr>
              <a:t>1 Teel Dot = 150 Black Workers, aged 16+</a:t>
            </a:r>
            <a:endParaRPr sz="1300" b="1" i="0" u="none" strike="noStrike" cap="none">
              <a:solidFill>
                <a:srgbClr val="000000"/>
              </a:solidFill>
              <a:highlight>
                <a:srgbClr val="E7E6E6"/>
              </a:highlight>
              <a:latin typeface="Calibri"/>
              <a:ea typeface="Calibri"/>
              <a:cs typeface="Calibri"/>
              <a:sym typeface="Calibri"/>
            </a:endParaRPr>
          </a:p>
        </p:txBody>
      </p:sp>
      <p:sp>
        <p:nvSpPr>
          <p:cNvPr id="734" name="Google Shape;734;g219ad3962ec_5_2000"/>
          <p:cNvSpPr txBox="1"/>
          <p:nvPr/>
        </p:nvSpPr>
        <p:spPr>
          <a:xfrm>
            <a:off x="2674300" y="1555700"/>
            <a:ext cx="1924200" cy="346200"/>
          </a:xfrm>
          <a:prstGeom prst="rect">
            <a:avLst/>
          </a:prstGeom>
          <a:solidFill>
            <a:srgbClr val="F4CCCC"/>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Lansing and Lake Orion, MI</a:t>
            </a:r>
            <a:endParaRPr sz="900" b="1"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General Motors EV and Battery Plants</a:t>
            </a:r>
            <a:endParaRPr sz="1100" b="0" i="0" u="none" strike="noStrike" cap="none">
              <a:solidFill>
                <a:srgbClr val="000000"/>
              </a:solidFill>
              <a:latin typeface="Arial"/>
              <a:ea typeface="Arial"/>
              <a:cs typeface="Arial"/>
              <a:sym typeface="Arial"/>
            </a:endParaRPr>
          </a:p>
        </p:txBody>
      </p:sp>
      <p:cxnSp>
        <p:nvCxnSpPr>
          <p:cNvPr id="735" name="Google Shape;735;g219ad3962ec_5_2000"/>
          <p:cNvCxnSpPr>
            <a:endCxn id="734" idx="1"/>
          </p:cNvCxnSpPr>
          <p:nvPr/>
        </p:nvCxnSpPr>
        <p:spPr>
          <a:xfrm>
            <a:off x="1894900" y="1552700"/>
            <a:ext cx="779400" cy="176100"/>
          </a:xfrm>
          <a:prstGeom prst="bentConnector3">
            <a:avLst>
              <a:gd name="adj1" fmla="val 50000"/>
            </a:avLst>
          </a:prstGeom>
          <a:noFill/>
          <a:ln w="19050" cap="flat" cmpd="sng">
            <a:solidFill>
              <a:srgbClr val="CC4125"/>
            </a:solidFill>
            <a:prstDash val="solid"/>
            <a:round/>
            <a:headEnd type="none" w="sm" len="sm"/>
            <a:tailEnd type="none" w="sm" len="sm"/>
          </a:ln>
        </p:spPr>
      </p:cxnSp>
      <p:cxnSp>
        <p:nvCxnSpPr>
          <p:cNvPr id="736" name="Google Shape;736;g219ad3962ec_5_2000"/>
          <p:cNvCxnSpPr>
            <a:stCxn id="734" idx="3"/>
          </p:cNvCxnSpPr>
          <p:nvPr/>
        </p:nvCxnSpPr>
        <p:spPr>
          <a:xfrm rot="10800000" flipH="1">
            <a:off x="4598500" y="1405100"/>
            <a:ext cx="175800" cy="323700"/>
          </a:xfrm>
          <a:prstGeom prst="bentConnector2">
            <a:avLst/>
          </a:prstGeom>
          <a:noFill/>
          <a:ln w="19050" cap="flat" cmpd="sng">
            <a:solidFill>
              <a:srgbClr val="CC4125"/>
            </a:solidFill>
            <a:prstDash val="solid"/>
            <a:round/>
            <a:headEnd type="none" w="sm" len="sm"/>
            <a:tailEnd type="none" w="sm" len="sm"/>
          </a:ln>
        </p:spPr>
      </p:cxnSp>
      <p:sp>
        <p:nvSpPr>
          <p:cNvPr id="737" name="Google Shape;737;g219ad3962ec_5_2000"/>
          <p:cNvSpPr txBox="1"/>
          <p:nvPr/>
        </p:nvSpPr>
        <p:spPr>
          <a:xfrm>
            <a:off x="13900" y="3833000"/>
            <a:ext cx="22497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highlight>
                  <a:srgbClr val="E7E6E6"/>
                </a:highlight>
                <a:latin typeface="Calibri"/>
                <a:ea typeface="Calibri"/>
                <a:cs typeface="Calibri"/>
                <a:sym typeface="Calibri"/>
              </a:rPr>
              <a:t>       </a:t>
            </a:r>
            <a:r>
              <a:rPr lang="en-US" sz="1300" b="1" i="1" u="none" strike="noStrike" cap="none">
                <a:solidFill>
                  <a:srgbClr val="000000"/>
                </a:solidFill>
                <a:highlight>
                  <a:srgbClr val="E7E6E6"/>
                </a:highlight>
                <a:latin typeface="Calibri"/>
                <a:ea typeface="Calibri"/>
                <a:cs typeface="Calibri"/>
                <a:sym typeface="Calibri"/>
              </a:rPr>
              <a:t>City Proper Borders</a:t>
            </a:r>
            <a:endParaRPr sz="1300" b="1" i="1" u="none" strike="noStrike" cap="none">
              <a:solidFill>
                <a:srgbClr val="000000"/>
              </a:solidFill>
              <a:highlight>
                <a:srgbClr val="E7E6E6"/>
              </a:highlight>
              <a:latin typeface="Calibri"/>
              <a:ea typeface="Calibri"/>
              <a:cs typeface="Calibri"/>
              <a:sym typeface="Calibri"/>
            </a:endParaRPr>
          </a:p>
        </p:txBody>
      </p:sp>
      <p:sp>
        <p:nvSpPr>
          <p:cNvPr id="738" name="Google Shape;738;g219ad3962ec_5_2000"/>
          <p:cNvSpPr/>
          <p:nvPr/>
        </p:nvSpPr>
        <p:spPr>
          <a:xfrm>
            <a:off x="149250" y="3892925"/>
            <a:ext cx="169450" cy="127950"/>
          </a:xfrm>
          <a:prstGeom prst="flowChartPunchedCard">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219ad3962ec_5_2000"/>
          <p:cNvSpPr txBox="1"/>
          <p:nvPr/>
        </p:nvSpPr>
        <p:spPr>
          <a:xfrm>
            <a:off x="5001075" y="2926450"/>
            <a:ext cx="1375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Calibri"/>
                <a:ea typeface="Calibri"/>
                <a:cs typeface="Calibri"/>
                <a:sym typeface="Calibri"/>
              </a:rPr>
              <a:t>Ann Arbor</a:t>
            </a:r>
            <a:endParaRPr sz="1000" b="0" i="1" u="none" strike="noStrike" cap="none">
              <a:solidFill>
                <a:srgbClr val="000000"/>
              </a:solidFill>
              <a:latin typeface="Calibri"/>
              <a:ea typeface="Calibri"/>
              <a:cs typeface="Calibri"/>
              <a:sym typeface="Calibri"/>
            </a:endParaRPr>
          </a:p>
        </p:txBody>
      </p:sp>
      <p:sp>
        <p:nvSpPr>
          <p:cNvPr id="740" name="Google Shape;740;g219ad3962ec_5_2000"/>
          <p:cNvSpPr txBox="1"/>
          <p:nvPr/>
        </p:nvSpPr>
        <p:spPr>
          <a:xfrm>
            <a:off x="3207700" y="3630425"/>
            <a:ext cx="1375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Calibri"/>
                <a:ea typeface="Calibri"/>
                <a:cs typeface="Calibri"/>
                <a:sym typeface="Calibri"/>
              </a:rPr>
              <a:t>Jackson</a:t>
            </a:r>
            <a:endParaRPr sz="1000" b="0" i="1" u="none" strike="noStrike" cap="none">
              <a:solidFill>
                <a:srgbClr val="000000"/>
              </a:solidFill>
              <a:latin typeface="Calibri"/>
              <a:ea typeface="Calibri"/>
              <a:cs typeface="Calibri"/>
              <a:sym typeface="Calibri"/>
            </a:endParaRPr>
          </a:p>
        </p:txBody>
      </p:sp>
      <p:sp>
        <p:nvSpPr>
          <p:cNvPr id="741" name="Google Shape;741;g219ad3962ec_5_2000"/>
          <p:cNvSpPr txBox="1"/>
          <p:nvPr/>
        </p:nvSpPr>
        <p:spPr>
          <a:xfrm>
            <a:off x="2760150" y="2004800"/>
            <a:ext cx="1375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Calibri"/>
                <a:ea typeface="Calibri"/>
                <a:cs typeface="Calibri"/>
                <a:sym typeface="Calibri"/>
              </a:rPr>
              <a:t>Lansing</a:t>
            </a:r>
            <a:endParaRPr sz="1000" b="0" i="1" u="none" strike="noStrike" cap="none">
              <a:solidFill>
                <a:srgbClr val="000000"/>
              </a:solidFill>
              <a:latin typeface="Calibri"/>
              <a:ea typeface="Calibri"/>
              <a:cs typeface="Calibri"/>
              <a:sym typeface="Calibri"/>
            </a:endParaRPr>
          </a:p>
        </p:txBody>
      </p:sp>
      <p:sp>
        <p:nvSpPr>
          <p:cNvPr id="742" name="Google Shape;742;g219ad3962ec_5_2000"/>
          <p:cNvSpPr txBox="1"/>
          <p:nvPr/>
        </p:nvSpPr>
        <p:spPr>
          <a:xfrm>
            <a:off x="106800" y="1480225"/>
            <a:ext cx="1444500" cy="346200"/>
          </a:xfrm>
          <a:prstGeom prst="rect">
            <a:avLst/>
          </a:prstGeom>
          <a:solidFill>
            <a:srgbClr val="F4CCCC"/>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Marshall, MI</a:t>
            </a:r>
            <a:endParaRPr sz="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Ford Motor EV Battery Plant</a:t>
            </a:r>
            <a:endParaRPr sz="1100" b="0" i="0" u="none" strike="noStrike" cap="none">
              <a:solidFill>
                <a:srgbClr val="000000"/>
              </a:solidFill>
              <a:latin typeface="Arial"/>
              <a:ea typeface="Arial"/>
              <a:cs typeface="Arial"/>
              <a:sym typeface="Arial"/>
            </a:endParaRPr>
          </a:p>
        </p:txBody>
      </p:sp>
      <p:sp>
        <p:nvSpPr>
          <p:cNvPr id="743" name="Google Shape;743;g219ad3962ec_5_2000"/>
          <p:cNvSpPr txBox="1"/>
          <p:nvPr/>
        </p:nvSpPr>
        <p:spPr>
          <a:xfrm>
            <a:off x="5639800" y="3056750"/>
            <a:ext cx="871800" cy="623400"/>
          </a:xfrm>
          <a:prstGeom prst="rect">
            <a:avLst/>
          </a:prstGeom>
          <a:solidFill>
            <a:srgbClr val="F4CCCC"/>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Flat Rock, MI</a:t>
            </a:r>
            <a:endParaRPr sz="900" b="1"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Ford Motor Manufacturing Plant </a:t>
            </a:r>
            <a:endParaRPr sz="1100" b="0" i="0" u="none" strike="noStrike" cap="none">
              <a:solidFill>
                <a:srgbClr val="000000"/>
              </a:solidFill>
              <a:latin typeface="Arial"/>
              <a:ea typeface="Arial"/>
              <a:cs typeface="Arial"/>
              <a:sym typeface="Arial"/>
            </a:endParaRPr>
          </a:p>
        </p:txBody>
      </p:sp>
      <p:sp>
        <p:nvSpPr>
          <p:cNvPr id="744" name="Google Shape;744;g219ad3962ec_5_2000"/>
          <p:cNvSpPr txBox="1"/>
          <p:nvPr/>
        </p:nvSpPr>
        <p:spPr>
          <a:xfrm>
            <a:off x="5607625" y="2340700"/>
            <a:ext cx="871800" cy="623400"/>
          </a:xfrm>
          <a:prstGeom prst="rect">
            <a:avLst/>
          </a:prstGeom>
          <a:solidFill>
            <a:srgbClr val="F4CCCC"/>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Wayne, MI</a:t>
            </a:r>
            <a:endParaRPr sz="900" b="1"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Ford Motor Manufacturing Plant </a:t>
            </a:r>
            <a:endParaRPr sz="1100" b="0" i="0" u="none" strike="noStrike" cap="none">
              <a:solidFill>
                <a:srgbClr val="000000"/>
              </a:solidFill>
              <a:latin typeface="Arial"/>
              <a:ea typeface="Arial"/>
              <a:cs typeface="Arial"/>
              <a:sym typeface="Arial"/>
            </a:endParaRPr>
          </a:p>
        </p:txBody>
      </p:sp>
      <p:sp>
        <p:nvSpPr>
          <p:cNvPr id="745" name="Google Shape;745;g219ad3962ec_5_2000"/>
          <p:cNvSpPr txBox="1"/>
          <p:nvPr/>
        </p:nvSpPr>
        <p:spPr>
          <a:xfrm>
            <a:off x="5414200" y="1325100"/>
            <a:ext cx="1116900" cy="484800"/>
          </a:xfrm>
          <a:prstGeom prst="rect">
            <a:avLst/>
          </a:prstGeom>
          <a:solidFill>
            <a:srgbClr val="F4CCCC"/>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Dearborn, MI</a:t>
            </a:r>
            <a:endParaRPr sz="900" b="1"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Ford Motor Manufacturing Plant </a:t>
            </a:r>
            <a:endParaRPr sz="1100" b="0" i="0" u="none" strike="noStrike" cap="none">
              <a:solidFill>
                <a:srgbClr val="000000"/>
              </a:solidFill>
              <a:latin typeface="Arial"/>
              <a:ea typeface="Arial"/>
              <a:cs typeface="Arial"/>
              <a:sym typeface="Arial"/>
            </a:endParaRPr>
          </a:p>
        </p:txBody>
      </p:sp>
      <p:cxnSp>
        <p:nvCxnSpPr>
          <p:cNvPr id="746" name="Google Shape;746;g219ad3962ec_5_2000"/>
          <p:cNvCxnSpPr>
            <a:endCxn id="743" idx="1"/>
          </p:cNvCxnSpPr>
          <p:nvPr/>
        </p:nvCxnSpPr>
        <p:spPr>
          <a:xfrm rot="10800000" flipH="1">
            <a:off x="4712800" y="3368450"/>
            <a:ext cx="927000" cy="91500"/>
          </a:xfrm>
          <a:prstGeom prst="bentConnector3">
            <a:avLst>
              <a:gd name="adj1" fmla="val 50000"/>
            </a:avLst>
          </a:prstGeom>
          <a:noFill/>
          <a:ln w="19050" cap="flat" cmpd="sng">
            <a:solidFill>
              <a:srgbClr val="CC4125"/>
            </a:solidFill>
            <a:prstDash val="solid"/>
            <a:round/>
            <a:headEnd type="none" w="sm" len="sm"/>
            <a:tailEnd type="none" w="sm" len="sm"/>
          </a:ln>
        </p:spPr>
      </p:cxnSp>
      <p:cxnSp>
        <p:nvCxnSpPr>
          <p:cNvPr id="747" name="Google Shape;747;g219ad3962ec_5_2000"/>
          <p:cNvCxnSpPr>
            <a:endCxn id="744" idx="1"/>
          </p:cNvCxnSpPr>
          <p:nvPr/>
        </p:nvCxnSpPr>
        <p:spPr>
          <a:xfrm rot="10800000" flipH="1">
            <a:off x="4503625" y="2652400"/>
            <a:ext cx="1104000" cy="241800"/>
          </a:xfrm>
          <a:prstGeom prst="bentConnector3">
            <a:avLst>
              <a:gd name="adj1" fmla="val 50000"/>
            </a:avLst>
          </a:prstGeom>
          <a:noFill/>
          <a:ln w="19050" cap="flat" cmpd="sng">
            <a:solidFill>
              <a:srgbClr val="CC4125"/>
            </a:solidFill>
            <a:prstDash val="solid"/>
            <a:round/>
            <a:headEnd type="none" w="sm" len="sm"/>
            <a:tailEnd type="none" w="sm" len="sm"/>
          </a:ln>
        </p:spPr>
      </p:cxnSp>
      <p:cxnSp>
        <p:nvCxnSpPr>
          <p:cNvPr id="748" name="Google Shape;748;g219ad3962ec_5_2000"/>
          <p:cNvCxnSpPr>
            <a:endCxn id="745" idx="1"/>
          </p:cNvCxnSpPr>
          <p:nvPr/>
        </p:nvCxnSpPr>
        <p:spPr>
          <a:xfrm rot="-5400000">
            <a:off x="4547800" y="1929300"/>
            <a:ext cx="1228200" cy="504600"/>
          </a:xfrm>
          <a:prstGeom prst="bentConnector2">
            <a:avLst/>
          </a:prstGeom>
          <a:noFill/>
          <a:ln w="19050" cap="flat" cmpd="sng">
            <a:solidFill>
              <a:srgbClr val="CC4125"/>
            </a:solidFill>
            <a:prstDash val="solid"/>
            <a:round/>
            <a:headEnd type="none" w="sm" len="sm"/>
            <a:tailEnd type="none" w="sm" len="sm"/>
          </a:ln>
        </p:spPr>
      </p:cxnSp>
      <p:cxnSp>
        <p:nvCxnSpPr>
          <p:cNvPr id="749" name="Google Shape;749;g219ad3962ec_5_2000"/>
          <p:cNvCxnSpPr/>
          <p:nvPr/>
        </p:nvCxnSpPr>
        <p:spPr>
          <a:xfrm rot="5400000" flipH="1">
            <a:off x="82750" y="2053925"/>
            <a:ext cx="1125300" cy="653400"/>
          </a:xfrm>
          <a:prstGeom prst="bentConnector3">
            <a:avLst>
              <a:gd name="adj1" fmla="val 50000"/>
            </a:avLst>
          </a:prstGeom>
          <a:noFill/>
          <a:ln w="19050" cap="flat" cmpd="sng">
            <a:solidFill>
              <a:srgbClr val="CC4125"/>
            </a:solidFill>
            <a:prstDash val="solid"/>
            <a:round/>
            <a:headEnd type="none" w="sm" len="sm"/>
            <a:tailEnd type="none" w="sm" len="sm"/>
          </a:ln>
        </p:spPr>
      </p:cxnSp>
      <p:sp>
        <p:nvSpPr>
          <p:cNvPr id="750" name="Google Shape;750;g219ad3962ec_5_2000"/>
          <p:cNvSpPr txBox="1"/>
          <p:nvPr/>
        </p:nvSpPr>
        <p:spPr>
          <a:xfrm>
            <a:off x="5527300" y="3804125"/>
            <a:ext cx="984300" cy="623400"/>
          </a:xfrm>
          <a:prstGeom prst="rect">
            <a:avLst/>
          </a:prstGeom>
          <a:solidFill>
            <a:srgbClr val="F4CCCC"/>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Calibri"/>
                <a:ea typeface="Calibri"/>
                <a:cs typeface="Calibri"/>
                <a:sym typeface="Calibri"/>
              </a:rPr>
              <a:t>Monroe, MI</a:t>
            </a:r>
            <a:endParaRPr sz="900" b="1"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Ford Motor Manufacturing Plant </a:t>
            </a:r>
            <a:endParaRPr sz="1100" b="0" i="0" u="none" strike="noStrike" cap="none">
              <a:solidFill>
                <a:srgbClr val="000000"/>
              </a:solidFill>
              <a:latin typeface="Arial"/>
              <a:ea typeface="Arial"/>
              <a:cs typeface="Arial"/>
              <a:sym typeface="Arial"/>
            </a:endParaRPr>
          </a:p>
        </p:txBody>
      </p:sp>
      <p:sp>
        <p:nvSpPr>
          <p:cNvPr id="751" name="Google Shape;751;g219ad3962ec_5_2000"/>
          <p:cNvSpPr txBox="1"/>
          <p:nvPr/>
        </p:nvSpPr>
        <p:spPr>
          <a:xfrm>
            <a:off x="6632600" y="795575"/>
            <a:ext cx="2153100" cy="3555600"/>
          </a:xfrm>
          <a:prstGeom prst="rect">
            <a:avLst/>
          </a:prstGeom>
          <a:solidFill>
            <a:srgbClr val="E3EEF8"/>
          </a:solidFill>
          <a:ln w="9525" cap="flat" cmpd="sng">
            <a:solidFill>
              <a:srgbClr val="083A64"/>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rgbClr val="083A64"/>
                </a:solidFill>
                <a:latin typeface="Raleway"/>
                <a:ea typeface="Raleway"/>
                <a:cs typeface="Raleway"/>
                <a:sym typeface="Raleway"/>
              </a:rPr>
              <a:t>Role for cities: </a:t>
            </a:r>
            <a:r>
              <a:rPr lang="en-US" sz="1200" b="1" i="0" u="none" strike="noStrike" cap="none">
                <a:solidFill>
                  <a:srgbClr val="0097A7"/>
                </a:solidFill>
                <a:latin typeface="Raleway"/>
                <a:ea typeface="Raleway"/>
                <a:cs typeface="Raleway"/>
                <a:sym typeface="Raleway"/>
              </a:rPr>
              <a:t>Coordinating with suburbs and the region  </a:t>
            </a: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Through collective strategies such as promoting transit- oriented development (TOD) and coordinating land use planning, cities can foster the development of transit hubs, help distribute development evenly throughout the region, reduce commute times and improve access to job opportunities.</a:t>
            </a:r>
            <a:endParaRPr sz="1200" b="0" i="0" u="none" strike="noStrike" cap="none">
              <a:solidFill>
                <a:schemeClr val="dk1"/>
              </a:solidFill>
              <a:latin typeface="Raleway"/>
              <a:ea typeface="Raleway"/>
              <a:cs typeface="Raleway"/>
              <a:sym typeface="Raleway"/>
            </a:endParaRPr>
          </a:p>
        </p:txBody>
      </p:sp>
      <p:cxnSp>
        <p:nvCxnSpPr>
          <p:cNvPr id="752" name="Google Shape;752;g219ad3962ec_5_2000"/>
          <p:cNvCxnSpPr>
            <a:endCxn id="750" idx="1"/>
          </p:cNvCxnSpPr>
          <p:nvPr/>
        </p:nvCxnSpPr>
        <p:spPr>
          <a:xfrm>
            <a:off x="4409800" y="4003025"/>
            <a:ext cx="1117500" cy="112800"/>
          </a:xfrm>
          <a:prstGeom prst="bentConnector3">
            <a:avLst>
              <a:gd name="adj1" fmla="val 50000"/>
            </a:avLst>
          </a:prstGeom>
          <a:noFill/>
          <a:ln w="19050" cap="flat" cmpd="sng">
            <a:solidFill>
              <a:srgbClr val="CC4125"/>
            </a:solidFill>
            <a:prstDash val="solid"/>
            <a:round/>
            <a:headEnd type="none" w="sm" len="sm"/>
            <a:tailEnd type="none" w="sm" len="sm"/>
          </a:ln>
        </p:spPr>
      </p:cxnSp>
      <p:sp>
        <p:nvSpPr>
          <p:cNvPr id="753" name="Google Shape;753;g219ad3962ec_5_2000"/>
          <p:cNvSpPr txBox="1"/>
          <p:nvPr/>
        </p:nvSpPr>
        <p:spPr>
          <a:xfrm>
            <a:off x="4953000" y="2107788"/>
            <a:ext cx="1375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solidFill>
                  <a:srgbClr val="000000"/>
                </a:solidFill>
                <a:latin typeface="Calibri"/>
                <a:ea typeface="Calibri"/>
                <a:cs typeface="Calibri"/>
                <a:sym typeface="Calibri"/>
              </a:rPr>
              <a:t>Detroit</a:t>
            </a:r>
            <a:endParaRPr sz="1000" b="1" i="1" u="none" strike="noStrike" cap="none">
              <a:solidFill>
                <a:srgbClr val="000000"/>
              </a:solidFill>
              <a:latin typeface="Calibri"/>
              <a:ea typeface="Calibri"/>
              <a:cs typeface="Calibri"/>
              <a:sym typeface="Calibri"/>
            </a:endParaRPr>
          </a:p>
        </p:txBody>
      </p:sp>
      <p:sp>
        <p:nvSpPr>
          <p:cNvPr id="754" name="Google Shape;754;g219ad3962ec_5_2000"/>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19ad3962ec_0_512"/>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29</a:t>
            </a:fld>
            <a:endParaRPr/>
          </a:p>
        </p:txBody>
      </p:sp>
      <p:sp>
        <p:nvSpPr>
          <p:cNvPr id="760" name="Google Shape;760;g219ad3962ec_0_512"/>
          <p:cNvSpPr txBox="1"/>
          <p:nvPr/>
        </p:nvSpPr>
        <p:spPr>
          <a:xfrm>
            <a:off x="0" y="4415025"/>
            <a:ext cx="7577700" cy="847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600" b="0" i="0" u="none" strike="noStrike" cap="none">
                <a:solidFill>
                  <a:srgbClr val="000000"/>
                </a:solidFill>
                <a:latin typeface="Roboto"/>
                <a:ea typeface="Roboto"/>
                <a:cs typeface="Roboto"/>
                <a:sym typeface="Roboto"/>
              </a:rPr>
              <a:t> </a:t>
            </a:r>
            <a:endParaRPr sz="6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r>
              <a:rPr lang="en-US" sz="900" b="1" i="0" u="none" strike="noStrike" cap="none">
                <a:solidFill>
                  <a:srgbClr val="000000"/>
                </a:solidFill>
                <a:latin typeface="Roboto"/>
                <a:ea typeface="Roboto"/>
                <a:cs typeface="Roboto"/>
                <a:sym typeface="Roboto"/>
              </a:rPr>
              <a:t>S</a:t>
            </a:r>
            <a:r>
              <a:rPr lang="en-US" sz="900" b="1" i="0" u="none" strike="noStrike" cap="none">
                <a:solidFill>
                  <a:srgbClr val="000000"/>
                </a:solidFill>
                <a:latin typeface="Raleway"/>
                <a:ea typeface="Raleway"/>
                <a:cs typeface="Raleway"/>
                <a:sym typeface="Raleway"/>
              </a:rPr>
              <a:t>ource</a:t>
            </a:r>
            <a:r>
              <a:rPr lang="en-US" sz="900" b="0" i="0" u="none" strike="noStrike" cap="none">
                <a:solidFill>
                  <a:srgbClr val="000000"/>
                </a:solidFill>
                <a:latin typeface="Raleway"/>
                <a:ea typeface="Raleway"/>
                <a:cs typeface="Raleway"/>
                <a:sym typeface="Raleway"/>
              </a:rPr>
              <a:t>: U.S. Census Annual Business Survey 2018, Characteristics of Businesses</a:t>
            </a:r>
            <a:endParaRPr sz="9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US" sz="900" b="0" i="0" u="none" strike="noStrike" cap="none">
                <a:solidFill>
                  <a:srgbClr val="000000"/>
                </a:solidFill>
                <a:latin typeface="Raleway"/>
                <a:ea typeface="Raleway"/>
                <a:cs typeface="Raleway"/>
                <a:sym typeface="Raleway"/>
              </a:rPr>
              <a:t>* Represents ownership among American Indians, Alaska Natives, Native Hawaiians, and other Pacific Islanders</a:t>
            </a:r>
            <a:endParaRPr sz="900" b="0" i="0" u="none" strike="noStrike" cap="none">
              <a:solidFill>
                <a:srgbClr val="000000"/>
              </a:solidFill>
              <a:latin typeface="Raleway"/>
              <a:ea typeface="Raleway"/>
              <a:cs typeface="Raleway"/>
              <a:sym typeface="Raleway"/>
            </a:endParaRPr>
          </a:p>
        </p:txBody>
      </p:sp>
      <p:sp>
        <p:nvSpPr>
          <p:cNvPr id="761" name="Google Shape;761;g219ad3962ec_0_512"/>
          <p:cNvSpPr/>
          <p:nvPr/>
        </p:nvSpPr>
        <p:spPr>
          <a:xfrm>
            <a:off x="5177506" y="2304035"/>
            <a:ext cx="804600" cy="799800"/>
          </a:xfrm>
          <a:prstGeom prst="roundRect">
            <a:avLst>
              <a:gd name="adj" fmla="val 0"/>
            </a:avLst>
          </a:prstGeom>
          <a:noFill/>
          <a:ln w="19050"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19ad3962ec_0_512"/>
          <p:cNvSpPr/>
          <p:nvPr/>
        </p:nvSpPr>
        <p:spPr>
          <a:xfrm>
            <a:off x="3306014" y="2304064"/>
            <a:ext cx="804600" cy="799800"/>
          </a:xfrm>
          <a:prstGeom prst="roundRect">
            <a:avLst>
              <a:gd name="adj" fmla="val 0"/>
            </a:avLst>
          </a:prstGeom>
          <a:noFill/>
          <a:ln w="19050"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g219ad3962ec_0_512"/>
          <p:cNvSpPr/>
          <p:nvPr/>
        </p:nvSpPr>
        <p:spPr>
          <a:xfrm>
            <a:off x="4238696" y="2304064"/>
            <a:ext cx="804600" cy="799800"/>
          </a:xfrm>
          <a:prstGeom prst="roundRect">
            <a:avLst>
              <a:gd name="adj" fmla="val 0"/>
            </a:avLst>
          </a:prstGeom>
          <a:noFill/>
          <a:ln w="19050"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g219ad3962ec_0_512"/>
          <p:cNvSpPr/>
          <p:nvPr/>
        </p:nvSpPr>
        <p:spPr>
          <a:xfrm>
            <a:off x="5177507" y="3221381"/>
            <a:ext cx="804600" cy="799800"/>
          </a:xfrm>
          <a:prstGeom prst="roundRect">
            <a:avLst>
              <a:gd name="adj" fmla="val 0"/>
            </a:avLst>
          </a:prstGeom>
          <a:noFill/>
          <a:ln w="19050" cap="flat" cmpd="sng">
            <a:solidFill>
              <a:srgbClr val="3C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219ad3962ec_0_512"/>
          <p:cNvSpPr/>
          <p:nvPr/>
        </p:nvSpPr>
        <p:spPr>
          <a:xfrm>
            <a:off x="3306014" y="3221403"/>
            <a:ext cx="804600" cy="799800"/>
          </a:xfrm>
          <a:prstGeom prst="roundRect">
            <a:avLst>
              <a:gd name="adj" fmla="val 0"/>
            </a:avLst>
          </a:prstGeom>
          <a:noFill/>
          <a:ln w="19050" cap="flat" cmpd="sng">
            <a:solidFill>
              <a:srgbClr val="3C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g219ad3962ec_0_512"/>
          <p:cNvSpPr/>
          <p:nvPr/>
        </p:nvSpPr>
        <p:spPr>
          <a:xfrm>
            <a:off x="4238697" y="3221403"/>
            <a:ext cx="804600" cy="799800"/>
          </a:xfrm>
          <a:prstGeom prst="roundRect">
            <a:avLst>
              <a:gd name="adj" fmla="val 0"/>
            </a:avLst>
          </a:prstGeom>
          <a:noFill/>
          <a:ln w="19050" cap="flat" cmpd="sng">
            <a:solidFill>
              <a:srgbClr val="3C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g219ad3962ec_0_512"/>
          <p:cNvSpPr/>
          <p:nvPr/>
        </p:nvSpPr>
        <p:spPr>
          <a:xfrm>
            <a:off x="1303767" y="2303737"/>
            <a:ext cx="1878791" cy="800027"/>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219ad3962ec_0_512"/>
          <p:cNvSpPr/>
          <p:nvPr/>
        </p:nvSpPr>
        <p:spPr>
          <a:xfrm>
            <a:off x="1303767" y="3221358"/>
            <a:ext cx="1878791" cy="800027"/>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3C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g219ad3962ec_0_512"/>
          <p:cNvSpPr/>
          <p:nvPr/>
        </p:nvSpPr>
        <p:spPr>
          <a:xfrm>
            <a:off x="1313303" y="1386117"/>
            <a:ext cx="1878791" cy="800027"/>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0C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0" name="Google Shape;770;g219ad3962ec_0_512"/>
          <p:cNvGrpSpPr/>
          <p:nvPr/>
        </p:nvGrpSpPr>
        <p:grpSpPr>
          <a:xfrm>
            <a:off x="1394773" y="1427727"/>
            <a:ext cx="1784910" cy="608048"/>
            <a:chOff x="2291573" y="1596021"/>
            <a:chExt cx="2962506" cy="663808"/>
          </a:xfrm>
        </p:grpSpPr>
        <p:sp>
          <p:nvSpPr>
            <p:cNvPr id="771" name="Google Shape;771;g219ad3962ec_0_512"/>
            <p:cNvSpPr txBox="1"/>
            <p:nvPr/>
          </p:nvSpPr>
          <p:spPr>
            <a:xfrm>
              <a:off x="2291579" y="1596021"/>
              <a:ext cx="29625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Fira Sans Extra Condensed Medium"/>
                  <a:ea typeface="Fira Sans Extra Condensed Medium"/>
                  <a:cs typeface="Fira Sans Extra Condensed Medium"/>
                  <a:sym typeface="Fira Sans Extra Condensed Medium"/>
                </a:rPr>
                <a:t>Construction</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72" name="Google Shape;772;g219ad3962ec_0_512"/>
            <p:cNvSpPr txBox="1"/>
            <p:nvPr/>
          </p:nvSpPr>
          <p:spPr>
            <a:xfrm>
              <a:off x="2291573" y="1973929"/>
              <a:ext cx="26973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Raleway"/>
                  <a:ea typeface="Raleway"/>
                  <a:cs typeface="Raleway"/>
                  <a:sym typeface="Raleway"/>
                </a:rPr>
                <a:t>Total U.S. Employer Firms:</a:t>
              </a:r>
              <a:r>
                <a:rPr lang="en-US" sz="1200" b="1" i="0" u="none" strike="noStrike" cap="none">
                  <a:solidFill>
                    <a:srgbClr val="666666"/>
                  </a:solidFill>
                  <a:latin typeface="Raleway"/>
                  <a:ea typeface="Raleway"/>
                  <a:cs typeface="Raleway"/>
                  <a:sym typeface="Raleway"/>
                </a:rPr>
                <a:t> 706,354</a:t>
              </a:r>
              <a:endParaRPr sz="1200" b="1" i="0" u="none" strike="noStrike" cap="none">
                <a:solidFill>
                  <a:srgbClr val="666666"/>
                </a:solidFill>
                <a:latin typeface="Raleway"/>
                <a:ea typeface="Raleway"/>
                <a:cs typeface="Raleway"/>
                <a:sym typeface="Raleway"/>
              </a:endParaRPr>
            </a:p>
          </p:txBody>
        </p:sp>
      </p:grpSp>
      <p:sp>
        <p:nvSpPr>
          <p:cNvPr id="773" name="Google Shape;773;g219ad3962ec_0_512"/>
          <p:cNvSpPr/>
          <p:nvPr/>
        </p:nvSpPr>
        <p:spPr>
          <a:xfrm>
            <a:off x="5177506" y="1386415"/>
            <a:ext cx="804600" cy="799800"/>
          </a:xfrm>
          <a:prstGeom prst="roundRect">
            <a:avLst>
              <a:gd name="adj" fmla="val 0"/>
            </a:avLst>
          </a:prstGeom>
          <a:noFill/>
          <a:ln w="19050" cap="flat" cmpd="sng">
            <a:solidFill>
              <a:srgbClr val="0C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219ad3962ec_0_512"/>
          <p:cNvSpPr/>
          <p:nvPr/>
        </p:nvSpPr>
        <p:spPr>
          <a:xfrm>
            <a:off x="3306014" y="1386444"/>
            <a:ext cx="804600" cy="799800"/>
          </a:xfrm>
          <a:prstGeom prst="roundRect">
            <a:avLst>
              <a:gd name="adj" fmla="val 0"/>
            </a:avLst>
          </a:prstGeom>
          <a:noFill/>
          <a:ln w="19050" cap="flat" cmpd="sng">
            <a:solidFill>
              <a:srgbClr val="0C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75" name="Google Shape;775;g219ad3962ec_0_512"/>
          <p:cNvSpPr/>
          <p:nvPr/>
        </p:nvSpPr>
        <p:spPr>
          <a:xfrm>
            <a:off x="4238696" y="1386444"/>
            <a:ext cx="804600" cy="799800"/>
          </a:xfrm>
          <a:prstGeom prst="roundRect">
            <a:avLst>
              <a:gd name="adj" fmla="val 0"/>
            </a:avLst>
          </a:prstGeom>
          <a:noFill/>
          <a:ln w="19050" cap="flat" cmpd="sng">
            <a:solidFill>
              <a:srgbClr val="0C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219ad3962ec_0_512"/>
          <p:cNvSpPr txBox="1"/>
          <p:nvPr/>
        </p:nvSpPr>
        <p:spPr>
          <a:xfrm>
            <a:off x="3306039" y="1502673"/>
            <a:ext cx="804600" cy="61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14,169 </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2%</a:t>
            </a:r>
            <a:endParaRPr sz="19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77" name="Google Shape;777;g219ad3962ec_0_512"/>
          <p:cNvSpPr txBox="1"/>
          <p:nvPr/>
        </p:nvSpPr>
        <p:spPr>
          <a:xfrm>
            <a:off x="5261973" y="1594934"/>
            <a:ext cx="6354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8,218 </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980000"/>
                </a:solidFill>
                <a:latin typeface="Raleway Medium"/>
                <a:ea typeface="Raleway Medium"/>
                <a:cs typeface="Raleway Medium"/>
                <a:sym typeface="Raleway Medium"/>
              </a:rPr>
              <a:t>1%</a:t>
            </a:r>
            <a:endParaRPr sz="1400" b="0" i="0" u="none" strike="noStrike" cap="none">
              <a:solidFill>
                <a:srgbClr val="980000"/>
              </a:solidFill>
              <a:latin typeface="Raleway Medium"/>
              <a:ea typeface="Raleway Medium"/>
              <a:cs typeface="Raleway Medium"/>
              <a:sym typeface="Raleway Medium"/>
            </a:endParaRPr>
          </a:p>
        </p:txBody>
      </p:sp>
      <p:sp>
        <p:nvSpPr>
          <p:cNvPr id="778" name="Google Shape;778;g219ad3962ec_0_512"/>
          <p:cNvSpPr txBox="1"/>
          <p:nvPr/>
        </p:nvSpPr>
        <p:spPr>
          <a:xfrm>
            <a:off x="4238795" y="1594935"/>
            <a:ext cx="8046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50,187</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7%</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79" name="Google Shape;779;g219ad3962ec_0_512"/>
          <p:cNvSpPr txBox="1"/>
          <p:nvPr/>
        </p:nvSpPr>
        <p:spPr>
          <a:xfrm>
            <a:off x="3390508" y="2512349"/>
            <a:ext cx="7197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11,632</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5%</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80" name="Google Shape;780;g219ad3962ec_0_512"/>
          <p:cNvSpPr txBox="1"/>
          <p:nvPr/>
        </p:nvSpPr>
        <p:spPr>
          <a:xfrm>
            <a:off x="5261991" y="2512350"/>
            <a:ext cx="6825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1,608</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980000"/>
                </a:solidFill>
                <a:latin typeface="Raleway Medium"/>
                <a:ea typeface="Raleway Medium"/>
                <a:cs typeface="Raleway Medium"/>
                <a:sym typeface="Raleway Medium"/>
              </a:rPr>
              <a:t> &lt;1%</a:t>
            </a:r>
            <a:endParaRPr sz="1400" b="0" i="0" u="none" strike="noStrike" cap="none">
              <a:solidFill>
                <a:srgbClr val="980000"/>
              </a:solidFill>
              <a:latin typeface="Raleway Medium"/>
              <a:ea typeface="Raleway Medium"/>
              <a:cs typeface="Raleway Medium"/>
              <a:sym typeface="Raleway Medium"/>
            </a:endParaRPr>
          </a:p>
        </p:txBody>
      </p:sp>
      <p:sp>
        <p:nvSpPr>
          <p:cNvPr id="781" name="Google Shape;781;g219ad3962ec_0_512"/>
          <p:cNvSpPr txBox="1"/>
          <p:nvPr/>
        </p:nvSpPr>
        <p:spPr>
          <a:xfrm>
            <a:off x="4238795" y="2512349"/>
            <a:ext cx="8046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10,504</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 4%</a:t>
            </a:r>
            <a:endParaRPr sz="1400" b="0" i="0" u="none" strike="noStrike" cap="none">
              <a:solidFill>
                <a:srgbClr val="000000"/>
              </a:solidFill>
              <a:latin typeface="Raleway Medium"/>
              <a:ea typeface="Raleway Medium"/>
              <a:cs typeface="Raleway Medium"/>
              <a:sym typeface="Raleway Medium"/>
            </a:endParaRPr>
          </a:p>
        </p:txBody>
      </p:sp>
      <p:sp>
        <p:nvSpPr>
          <p:cNvPr id="782" name="Google Shape;782;g219ad3962ec_0_512"/>
          <p:cNvSpPr txBox="1"/>
          <p:nvPr/>
        </p:nvSpPr>
        <p:spPr>
          <a:xfrm>
            <a:off x="3390489" y="3500380"/>
            <a:ext cx="6354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56</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&lt;1%</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200"/>
              </a:spcAft>
              <a:buClr>
                <a:srgbClr val="000000"/>
              </a:buClr>
              <a:buSzPts val="1400"/>
              <a:buFont typeface="Arial"/>
              <a:buNone/>
            </a:pPr>
            <a:endParaRPr sz="1400" b="0" i="0" u="none" strike="noStrike" cap="none">
              <a:solidFill>
                <a:srgbClr val="000000"/>
              </a:solidFill>
              <a:latin typeface="Raleway Medium"/>
              <a:ea typeface="Raleway Medium"/>
              <a:cs typeface="Raleway Medium"/>
              <a:sym typeface="Raleway Medium"/>
            </a:endParaRPr>
          </a:p>
        </p:txBody>
      </p:sp>
      <p:sp>
        <p:nvSpPr>
          <p:cNvPr id="783" name="Google Shape;783;g219ad3962ec_0_512"/>
          <p:cNvSpPr txBox="1"/>
          <p:nvPr/>
        </p:nvSpPr>
        <p:spPr>
          <a:xfrm>
            <a:off x="5261973" y="3430583"/>
            <a:ext cx="6354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18</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200"/>
              </a:spcBef>
              <a:spcAft>
                <a:spcPts val="0"/>
              </a:spcAft>
              <a:buClr>
                <a:srgbClr val="000000"/>
              </a:buClr>
              <a:buSzPts val="1400"/>
              <a:buFont typeface="Arial"/>
              <a:buNone/>
            </a:pPr>
            <a:r>
              <a:rPr lang="en-US" sz="1400" b="0" i="0" u="none" strike="noStrike" cap="none">
                <a:solidFill>
                  <a:srgbClr val="980000"/>
                </a:solidFill>
                <a:latin typeface="Raleway Medium"/>
                <a:ea typeface="Raleway Medium"/>
                <a:cs typeface="Raleway Medium"/>
                <a:sym typeface="Raleway Medium"/>
              </a:rPr>
              <a:t>&lt;1%</a:t>
            </a:r>
            <a:endParaRPr sz="1400" b="0" i="0" u="none" strike="noStrike" cap="none">
              <a:solidFill>
                <a:srgbClr val="980000"/>
              </a:solidFill>
              <a:latin typeface="Raleway Medium"/>
              <a:ea typeface="Raleway Medium"/>
              <a:cs typeface="Raleway Medium"/>
              <a:sym typeface="Raleway Medium"/>
            </a:endParaRPr>
          </a:p>
        </p:txBody>
      </p:sp>
      <p:sp>
        <p:nvSpPr>
          <p:cNvPr id="784" name="Google Shape;784;g219ad3962ec_0_512"/>
          <p:cNvSpPr txBox="1"/>
          <p:nvPr/>
        </p:nvSpPr>
        <p:spPr>
          <a:xfrm>
            <a:off x="4323155" y="3430583"/>
            <a:ext cx="6354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101</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aleway Medium"/>
                <a:ea typeface="Raleway Medium"/>
                <a:cs typeface="Raleway Medium"/>
                <a:sym typeface="Raleway Medium"/>
              </a:rPr>
              <a:t>&lt;1</a:t>
            </a:r>
            <a:r>
              <a:rPr lang="en-US" sz="900" b="0" i="0" u="none" strike="noStrike" cap="none">
                <a:solidFill>
                  <a:srgbClr val="000000"/>
                </a:solidFill>
                <a:latin typeface="Roboto"/>
                <a:ea typeface="Roboto"/>
                <a:cs typeface="Roboto"/>
                <a:sym typeface="Roboto"/>
              </a:rPr>
              <a:t>%</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85" name="Google Shape;785;g219ad3962ec_0_512"/>
          <p:cNvSpPr txBox="1"/>
          <p:nvPr/>
        </p:nvSpPr>
        <p:spPr>
          <a:xfrm>
            <a:off x="3146776" y="966152"/>
            <a:ext cx="8637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Fira Sans Extra Condensed Medium"/>
                <a:ea typeface="Fira Sans Extra Condensed Medium"/>
                <a:cs typeface="Fira Sans Extra Condensed Medium"/>
                <a:sym typeface="Fira Sans Extra Condensed Medium"/>
              </a:rPr>
              <a:t>Asian</a:t>
            </a:r>
            <a:endParaRPr sz="16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86" name="Google Shape;786;g219ad3962ec_0_512"/>
          <p:cNvSpPr txBox="1"/>
          <p:nvPr/>
        </p:nvSpPr>
        <p:spPr>
          <a:xfrm>
            <a:off x="5116177" y="966152"/>
            <a:ext cx="8637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Fira Sans Extra Condensed Medium"/>
                <a:ea typeface="Fira Sans Extra Condensed Medium"/>
                <a:cs typeface="Fira Sans Extra Condensed Medium"/>
                <a:sym typeface="Fira Sans Extra Condensed Medium"/>
              </a:rPr>
              <a:t>Black</a:t>
            </a:r>
            <a:endParaRPr sz="16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87" name="Google Shape;787;g219ad3962ec_0_512"/>
          <p:cNvSpPr txBox="1"/>
          <p:nvPr/>
        </p:nvSpPr>
        <p:spPr>
          <a:xfrm>
            <a:off x="4218903" y="966152"/>
            <a:ext cx="863700" cy="382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Fira Sans Extra Condensed Medium"/>
                <a:ea typeface="Fira Sans Extra Condensed Medium"/>
                <a:cs typeface="Fira Sans Extra Condensed Medium"/>
                <a:sym typeface="Fira Sans Extra Condensed Medium"/>
              </a:rPr>
              <a:t>Latino</a:t>
            </a:r>
            <a:endParaRPr sz="16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sp>
        <p:nvSpPr>
          <p:cNvPr id="788" name="Google Shape;788;g219ad3962ec_0_512"/>
          <p:cNvSpPr/>
          <p:nvPr/>
        </p:nvSpPr>
        <p:spPr>
          <a:xfrm>
            <a:off x="304825" y="3221381"/>
            <a:ext cx="863700" cy="799800"/>
          </a:xfrm>
          <a:prstGeom prst="roundRect">
            <a:avLst>
              <a:gd name="adj" fmla="val 0"/>
            </a:avLst>
          </a:prstGeom>
          <a:solidFill>
            <a:srgbClr val="3D85C6"/>
          </a:solidFill>
          <a:ln w="9525" cap="flat" cmpd="sng">
            <a:solidFill>
              <a:srgbClr val="4B9A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219ad3962ec_0_512"/>
          <p:cNvSpPr/>
          <p:nvPr/>
        </p:nvSpPr>
        <p:spPr>
          <a:xfrm>
            <a:off x="304825" y="2303899"/>
            <a:ext cx="863700" cy="799800"/>
          </a:xfrm>
          <a:prstGeom prst="roundRect">
            <a:avLst>
              <a:gd name="adj" fmla="val 0"/>
            </a:avLst>
          </a:prstGeom>
          <a:solidFill>
            <a:srgbClr val="0A95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219ad3962ec_0_512"/>
          <p:cNvSpPr/>
          <p:nvPr/>
        </p:nvSpPr>
        <p:spPr>
          <a:xfrm>
            <a:off x="304825" y="1386368"/>
            <a:ext cx="863700" cy="799800"/>
          </a:xfrm>
          <a:prstGeom prst="roundRect">
            <a:avLst>
              <a:gd name="adj" fmla="val 0"/>
            </a:avLst>
          </a:prstGeom>
          <a:solidFill>
            <a:srgbClr val="0B53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1" name="Google Shape;791;g219ad3962ec_0_512"/>
          <p:cNvGrpSpPr/>
          <p:nvPr/>
        </p:nvGrpSpPr>
        <p:grpSpPr>
          <a:xfrm>
            <a:off x="1303884" y="2346473"/>
            <a:ext cx="1878830" cy="644910"/>
            <a:chOff x="1413199" y="2621780"/>
            <a:chExt cx="3280652" cy="704050"/>
          </a:xfrm>
        </p:grpSpPr>
        <p:sp>
          <p:nvSpPr>
            <p:cNvPr id="792" name="Google Shape;792;g219ad3962ec_0_512"/>
            <p:cNvSpPr txBox="1"/>
            <p:nvPr/>
          </p:nvSpPr>
          <p:spPr>
            <a:xfrm>
              <a:off x="1436751" y="3039930"/>
              <a:ext cx="32571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Raleway"/>
                  <a:ea typeface="Raleway"/>
                  <a:cs typeface="Raleway"/>
                  <a:sym typeface="Raleway"/>
                </a:rPr>
                <a:t>Total U.S. Employer Firms:</a:t>
              </a:r>
              <a:r>
                <a:rPr lang="en-US" sz="1200" b="1" i="0" u="none" strike="noStrike" cap="none">
                  <a:solidFill>
                    <a:srgbClr val="666666"/>
                  </a:solidFill>
                  <a:latin typeface="Raleway"/>
                  <a:ea typeface="Raleway"/>
                  <a:cs typeface="Raleway"/>
                  <a:sym typeface="Raleway"/>
                </a:rPr>
                <a:t> 251,707</a:t>
              </a:r>
              <a:endParaRPr sz="1200" b="1" i="0" u="none" strike="noStrike" cap="none">
                <a:solidFill>
                  <a:srgbClr val="666666"/>
                </a:solidFill>
                <a:latin typeface="Raleway"/>
                <a:ea typeface="Raleway"/>
                <a:cs typeface="Raleway"/>
                <a:sym typeface="Raleway"/>
              </a:endParaRPr>
            </a:p>
          </p:txBody>
        </p:sp>
        <p:sp>
          <p:nvSpPr>
            <p:cNvPr id="793" name="Google Shape;793;g219ad3962ec_0_512"/>
            <p:cNvSpPr txBox="1"/>
            <p:nvPr/>
          </p:nvSpPr>
          <p:spPr>
            <a:xfrm>
              <a:off x="1413199" y="2621780"/>
              <a:ext cx="32571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Fira Sans Extra Condensed Medium"/>
                  <a:ea typeface="Fira Sans Extra Condensed Medium"/>
                  <a:cs typeface="Fira Sans Extra Condensed Medium"/>
                  <a:sym typeface="Fira Sans Extra Condensed Medium"/>
                </a:rPr>
                <a:t>Manufacturing </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grpSp>
      <p:grpSp>
        <p:nvGrpSpPr>
          <p:cNvPr id="794" name="Google Shape;794;g219ad3962ec_0_512"/>
          <p:cNvGrpSpPr/>
          <p:nvPr/>
        </p:nvGrpSpPr>
        <p:grpSpPr>
          <a:xfrm>
            <a:off x="1310504" y="3221298"/>
            <a:ext cx="1878653" cy="690985"/>
            <a:chOff x="1420806" y="3551789"/>
            <a:chExt cx="3552000" cy="754350"/>
          </a:xfrm>
        </p:grpSpPr>
        <p:sp>
          <p:nvSpPr>
            <p:cNvPr id="795" name="Google Shape;795;g219ad3962ec_0_512"/>
            <p:cNvSpPr txBox="1"/>
            <p:nvPr/>
          </p:nvSpPr>
          <p:spPr>
            <a:xfrm>
              <a:off x="1420821" y="4020239"/>
              <a:ext cx="34464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Raleway"/>
                  <a:ea typeface="Raleway"/>
                  <a:cs typeface="Raleway"/>
                  <a:sym typeface="Raleway"/>
                </a:rPr>
                <a:t>Total U.S. Employer Firms:</a:t>
              </a:r>
              <a:r>
                <a:rPr lang="en-US" sz="1200" b="1" i="0" u="none" strike="noStrike" cap="none">
                  <a:solidFill>
                    <a:srgbClr val="666666"/>
                  </a:solidFill>
                  <a:latin typeface="Raleway"/>
                  <a:ea typeface="Raleway"/>
                  <a:cs typeface="Raleway"/>
                  <a:sym typeface="Raleway"/>
                </a:rPr>
                <a:t> 6,088</a:t>
              </a:r>
              <a:endParaRPr sz="1200" b="1" i="0" u="none" strike="noStrike" cap="none">
                <a:solidFill>
                  <a:srgbClr val="666666"/>
                </a:solidFill>
                <a:latin typeface="Raleway"/>
                <a:ea typeface="Raleway"/>
                <a:cs typeface="Raleway"/>
                <a:sym typeface="Raleway"/>
              </a:endParaRPr>
            </a:p>
          </p:txBody>
        </p:sp>
        <p:sp>
          <p:nvSpPr>
            <p:cNvPr id="796" name="Google Shape;796;g219ad3962ec_0_512"/>
            <p:cNvSpPr txBox="1"/>
            <p:nvPr/>
          </p:nvSpPr>
          <p:spPr>
            <a:xfrm>
              <a:off x="1420806" y="3551789"/>
              <a:ext cx="3552000" cy="2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Fira Sans Extra Condensed Medium"/>
                  <a:ea typeface="Fira Sans Extra Condensed Medium"/>
                  <a:cs typeface="Fira Sans Extra Condensed Medium"/>
                  <a:sym typeface="Fira Sans Extra Condensed Medium"/>
                </a:rPr>
                <a:t>Utilities </a:t>
              </a:r>
              <a:endParaRPr sz="1700" b="0" i="0" u="none" strike="noStrike" cap="none">
                <a:solidFill>
                  <a:srgbClr val="000000"/>
                </a:solidFill>
                <a:latin typeface="Fira Sans Extra Condensed Medium"/>
                <a:ea typeface="Fira Sans Extra Condensed Medium"/>
                <a:cs typeface="Fira Sans Extra Condensed Medium"/>
                <a:sym typeface="Fira Sans Extra Condensed Medium"/>
              </a:endParaRPr>
            </a:p>
          </p:txBody>
        </p:sp>
      </p:grpSp>
      <p:sp>
        <p:nvSpPr>
          <p:cNvPr id="797" name="Google Shape;797;g219ad3962ec_0_512"/>
          <p:cNvSpPr/>
          <p:nvPr/>
        </p:nvSpPr>
        <p:spPr>
          <a:xfrm>
            <a:off x="573322" y="3466702"/>
            <a:ext cx="382245" cy="309275"/>
          </a:xfrm>
          <a:custGeom>
            <a:avLst/>
            <a:gdLst/>
            <a:ahLst/>
            <a:cxnLst/>
            <a:rect l="l" t="t" r="r" b="b"/>
            <a:pathLst>
              <a:path w="12225" h="11272" extrusionOk="0">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8" name="Google Shape;798;g219ad3962ec_0_512"/>
          <p:cNvPicPr preferRelativeResize="0"/>
          <p:nvPr/>
        </p:nvPicPr>
        <p:blipFill rotWithShape="1">
          <a:blip r:embed="rId3">
            <a:alphaModFix/>
          </a:blip>
          <a:srcRect/>
          <a:stretch/>
        </p:blipFill>
        <p:spPr>
          <a:xfrm>
            <a:off x="440649" y="2391286"/>
            <a:ext cx="598221" cy="598221"/>
          </a:xfrm>
          <a:prstGeom prst="rect">
            <a:avLst/>
          </a:prstGeom>
          <a:noFill/>
          <a:ln>
            <a:noFill/>
          </a:ln>
        </p:spPr>
      </p:pic>
      <p:pic>
        <p:nvPicPr>
          <p:cNvPr id="799" name="Google Shape;799;g219ad3962ec_0_512"/>
          <p:cNvPicPr preferRelativeResize="0"/>
          <p:nvPr/>
        </p:nvPicPr>
        <p:blipFill rotWithShape="1">
          <a:blip r:embed="rId4">
            <a:alphaModFix/>
          </a:blip>
          <a:srcRect/>
          <a:stretch/>
        </p:blipFill>
        <p:spPr>
          <a:xfrm>
            <a:off x="447038" y="1552068"/>
            <a:ext cx="598221" cy="505164"/>
          </a:xfrm>
          <a:prstGeom prst="rect">
            <a:avLst/>
          </a:prstGeom>
          <a:noFill/>
          <a:ln>
            <a:noFill/>
          </a:ln>
        </p:spPr>
      </p:pic>
      <p:sp>
        <p:nvSpPr>
          <p:cNvPr id="800" name="Google Shape;800;g219ad3962ec_0_512"/>
          <p:cNvSpPr txBox="1"/>
          <p:nvPr/>
        </p:nvSpPr>
        <p:spPr>
          <a:xfrm>
            <a:off x="42450" y="36875"/>
            <a:ext cx="87543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900" b="1" i="0" u="none" strike="noStrike" cap="none">
                <a:solidFill>
                  <a:schemeClr val="accent1"/>
                </a:solidFill>
                <a:latin typeface="Raleway"/>
                <a:ea typeface="Raleway"/>
                <a:cs typeface="Raleway"/>
                <a:sym typeface="Raleway"/>
              </a:rPr>
              <a:t>Challenge 3:</a:t>
            </a:r>
            <a:r>
              <a:rPr lang="en-US" sz="1900" b="1" i="0" u="none" strike="noStrike" cap="none">
                <a:solidFill>
                  <a:srgbClr val="1C4587"/>
                </a:solidFill>
                <a:latin typeface="Raleway"/>
                <a:ea typeface="Raleway"/>
                <a:cs typeface="Raleway"/>
                <a:sym typeface="Raleway"/>
              </a:rPr>
              <a:t>Minority-owned firms' participation in strategic sectors is concerningly low </a:t>
            </a:r>
            <a:endParaRPr sz="1900" b="1" i="0" u="none" strike="noStrike" cap="none">
              <a:solidFill>
                <a:srgbClr val="1C4587"/>
              </a:solidFill>
              <a:latin typeface="Raleway"/>
              <a:ea typeface="Raleway"/>
              <a:cs typeface="Raleway"/>
              <a:sym typeface="Raleway"/>
            </a:endParaRPr>
          </a:p>
        </p:txBody>
      </p:sp>
      <p:sp>
        <p:nvSpPr>
          <p:cNvPr id="801" name="Google Shape;801;g219ad3962ec_0_512"/>
          <p:cNvSpPr txBox="1"/>
          <p:nvPr/>
        </p:nvSpPr>
        <p:spPr>
          <a:xfrm>
            <a:off x="6183500" y="2744788"/>
            <a:ext cx="2299800" cy="18564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This couples with data from the U.S. Small Business Administration reflecting that </a:t>
            </a:r>
            <a:r>
              <a:rPr lang="en-US" sz="1200" b="1" i="0" u="none" strike="noStrike" cap="none">
                <a:solidFill>
                  <a:schemeClr val="dk1"/>
                </a:solidFill>
                <a:latin typeface="Raleway"/>
                <a:ea typeface="Raleway"/>
                <a:cs typeface="Raleway"/>
                <a:sym typeface="Raleway"/>
              </a:rPr>
              <a:t>federal contracting</a:t>
            </a:r>
            <a:r>
              <a:rPr lang="en-US" sz="1200" b="0" i="0" u="none" strike="noStrike" cap="none">
                <a:solidFill>
                  <a:schemeClr val="dk1"/>
                </a:solidFill>
                <a:latin typeface="Raleway"/>
                <a:ea typeface="Raleway"/>
                <a:cs typeface="Raleway"/>
                <a:sym typeface="Raleway"/>
              </a:rPr>
              <a:t> with Black and Latino-owned small businesses was abysmally low in 2021,</a:t>
            </a:r>
            <a:r>
              <a:rPr lang="en-US" sz="1200" b="0" i="0" u="none" strike="noStrike" cap="none">
                <a:solidFill>
                  <a:srgbClr val="980000"/>
                </a:solidFill>
                <a:latin typeface="Raleway"/>
                <a:ea typeface="Raleway"/>
                <a:cs typeface="Raleway"/>
                <a:sym typeface="Raleway"/>
              </a:rPr>
              <a:t> </a:t>
            </a:r>
            <a:r>
              <a:rPr lang="en-US" sz="1200" b="1" i="0" u="none" strike="noStrike" cap="none">
                <a:solidFill>
                  <a:srgbClr val="980000"/>
                </a:solidFill>
                <a:latin typeface="Raleway"/>
                <a:ea typeface="Raleway"/>
                <a:cs typeface="Raleway"/>
                <a:sym typeface="Raleway"/>
              </a:rPr>
              <a:t>at less than 4%,</a:t>
            </a:r>
            <a:r>
              <a:rPr lang="en-US" sz="1200" b="1" i="0" u="none" strike="noStrike" cap="none">
                <a:solidFill>
                  <a:schemeClr val="dk1"/>
                </a:solidFill>
                <a:latin typeface="Raleway"/>
                <a:ea typeface="Raleway"/>
                <a:cs typeface="Raleway"/>
                <a:sym typeface="Raleway"/>
              </a:rPr>
              <a:t> </a:t>
            </a:r>
            <a:endParaRPr sz="1200" b="1" i="0" u="none" strike="noStrike" cap="none">
              <a:solidFill>
                <a:srgbClr val="000000"/>
              </a:solidFill>
              <a:latin typeface="Raleway"/>
              <a:ea typeface="Raleway"/>
              <a:cs typeface="Raleway"/>
              <a:sym typeface="Raleway"/>
            </a:endParaRPr>
          </a:p>
        </p:txBody>
      </p:sp>
      <p:sp>
        <p:nvSpPr>
          <p:cNvPr id="802" name="Google Shape;802;g219ad3962ec_0_512"/>
          <p:cNvSpPr/>
          <p:nvPr/>
        </p:nvSpPr>
        <p:spPr>
          <a:xfrm>
            <a:off x="5104974" y="966150"/>
            <a:ext cx="932100" cy="3114000"/>
          </a:xfrm>
          <a:prstGeom prst="rect">
            <a:avLst/>
          </a:prstGeom>
          <a:noFill/>
          <a:ln w="9525" cap="flat" cmpd="sng">
            <a:solidFill>
              <a:srgbClr val="98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219ad3962ec_0_512"/>
          <p:cNvSpPr txBox="1"/>
          <p:nvPr/>
        </p:nvSpPr>
        <p:spPr>
          <a:xfrm>
            <a:off x="6552975" y="685775"/>
            <a:ext cx="2371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200"/>
              <a:buFont typeface="Arial"/>
              <a:buNone/>
            </a:pPr>
            <a:endParaRPr sz="1200" b="1" i="0" u="none" strike="noStrike" cap="none">
              <a:solidFill>
                <a:srgbClr val="000000"/>
              </a:solidFill>
              <a:latin typeface="Raleway"/>
              <a:ea typeface="Raleway"/>
              <a:cs typeface="Raleway"/>
              <a:sym typeface="Raleway"/>
            </a:endParaRPr>
          </a:p>
        </p:txBody>
      </p:sp>
      <p:sp>
        <p:nvSpPr>
          <p:cNvPr id="804" name="Google Shape;804;g219ad3962ec_0_512"/>
          <p:cNvSpPr/>
          <p:nvPr/>
        </p:nvSpPr>
        <p:spPr>
          <a:xfrm>
            <a:off x="6192300" y="586475"/>
            <a:ext cx="2299800" cy="1530900"/>
          </a:xfrm>
          <a:prstGeom prst="wedgeRectCallout">
            <a:avLst>
              <a:gd name="adj1" fmla="val -55284"/>
              <a:gd name="adj2" fmla="val 61532"/>
            </a:avLst>
          </a:prstGeom>
          <a:solidFill>
            <a:schemeClr val="lt1"/>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The gap is particularly concerning for Black-owned businesses which represent no more than 1% of all employer firms in construction, manufacturing and utilities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19ad3962ec_0_0"/>
          <p:cNvSpPr txBox="1"/>
          <p:nvPr/>
        </p:nvSpPr>
        <p:spPr>
          <a:xfrm>
            <a:off x="0" y="4851000"/>
            <a:ext cx="8682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Nowak Metro Finance Lab.</a:t>
            </a:r>
            <a:endParaRPr sz="800" b="0" i="0" u="none" strike="noStrike" cap="none">
              <a:solidFill>
                <a:srgbClr val="000000"/>
              </a:solidFill>
              <a:latin typeface="Raleway"/>
              <a:ea typeface="Raleway"/>
              <a:cs typeface="Raleway"/>
              <a:sym typeface="Raleway"/>
            </a:endParaRPr>
          </a:p>
        </p:txBody>
      </p:sp>
      <p:sp>
        <p:nvSpPr>
          <p:cNvPr id="252" name="Google Shape;252;g219ad3962ec_0_0"/>
          <p:cNvSpPr txBox="1"/>
          <p:nvPr/>
        </p:nvSpPr>
        <p:spPr>
          <a:xfrm>
            <a:off x="168500" y="235450"/>
            <a:ext cx="8804700" cy="315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1600" b="1" i="0" u="none" strike="noStrike" cap="none">
                <a:solidFill>
                  <a:srgbClr val="004174"/>
                </a:solidFill>
                <a:latin typeface="Raleway"/>
                <a:ea typeface="Raleway"/>
                <a:cs typeface="Raleway"/>
                <a:sym typeface="Raleway"/>
              </a:rPr>
              <a:t>Executive Summary</a:t>
            </a:r>
            <a:endParaRPr sz="1600" b="1" i="0" u="none" strike="noStrike" cap="none">
              <a:solidFill>
                <a:srgbClr val="004174"/>
              </a:solidFill>
              <a:latin typeface="Raleway"/>
              <a:ea typeface="Raleway"/>
              <a:cs typeface="Raleway"/>
              <a:sym typeface="Raleway"/>
            </a:endParaRPr>
          </a:p>
        </p:txBody>
      </p:sp>
      <p:sp>
        <p:nvSpPr>
          <p:cNvPr id="253" name="Google Shape;253;g219ad3962ec_0_0"/>
          <p:cNvSpPr txBox="1"/>
          <p:nvPr/>
        </p:nvSpPr>
        <p:spPr>
          <a:xfrm>
            <a:off x="229550" y="596438"/>
            <a:ext cx="8682600" cy="415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a:solidFill>
                  <a:srgbClr val="004174"/>
                </a:solidFill>
                <a:latin typeface="Raleway"/>
                <a:ea typeface="Raleway"/>
                <a:cs typeface="Raleway"/>
                <a:sym typeface="Raleway"/>
              </a:rPr>
              <a:t>The US is undergoing a major industrial transition</a:t>
            </a:r>
            <a:endParaRPr sz="1100">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a:solidFill>
                  <a:srgbClr val="004174"/>
                </a:solidFill>
                <a:latin typeface="Raleway"/>
                <a:ea typeface="Raleway"/>
                <a:cs typeface="Raleway"/>
                <a:sym typeface="Raleway"/>
              </a:rPr>
              <a:t>Market dynamics, geo-political tensions and federal investments are simultaneously driving re-shoring, re-militarization and de-carbonization</a:t>
            </a:r>
            <a:endParaRPr sz="1100">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b="0" i="0" u="none" strike="noStrike" cap="none">
                <a:solidFill>
                  <a:srgbClr val="004174"/>
                </a:solidFill>
                <a:latin typeface="Raleway"/>
                <a:ea typeface="Raleway"/>
                <a:cs typeface="Raleway"/>
                <a:sym typeface="Raleway"/>
              </a:rPr>
              <a:t>Early market signals reveal </a:t>
            </a:r>
            <a:r>
              <a:rPr lang="en-US" sz="1100" b="1" i="0" u="none" strike="noStrike" cap="none">
                <a:solidFill>
                  <a:srgbClr val="38761D"/>
                </a:solidFill>
                <a:latin typeface="Raleway"/>
                <a:ea typeface="Raleway"/>
                <a:cs typeface="Raleway"/>
                <a:sym typeface="Raleway"/>
              </a:rPr>
              <a:t>the promising aspects of this transition</a:t>
            </a:r>
            <a:r>
              <a:rPr lang="en-US" sz="1100" b="1" i="0" u="none" strike="noStrike" cap="none">
                <a:solidFill>
                  <a:srgbClr val="004174"/>
                </a:solidFill>
                <a:latin typeface="Raleway"/>
                <a:ea typeface="Raleway"/>
                <a:cs typeface="Raleway"/>
                <a:sym typeface="Raleway"/>
              </a:rPr>
              <a:t>, </a:t>
            </a:r>
            <a:r>
              <a:rPr lang="en-US" sz="1100" b="0" i="0" u="none" strike="noStrike" cap="none">
                <a:solidFill>
                  <a:srgbClr val="004174"/>
                </a:solidFill>
                <a:latin typeface="Raleway"/>
                <a:ea typeface="Raleway"/>
                <a:cs typeface="Raleway"/>
                <a:sym typeface="Raleway"/>
              </a:rPr>
              <a:t>characterized by a surge in public and private spending that is </a:t>
            </a:r>
            <a:r>
              <a:rPr lang="en-US" sz="1100" b="1" i="0" u="none" strike="noStrike" cap="none">
                <a:solidFill>
                  <a:srgbClr val="004174"/>
                </a:solidFill>
                <a:latin typeface="Raleway"/>
                <a:ea typeface="Raleway"/>
                <a:cs typeface="Raleway"/>
                <a:sym typeface="Raleway"/>
              </a:rPr>
              <a:t>widely distributed across regions</a:t>
            </a:r>
            <a:r>
              <a:rPr lang="en-US" sz="1100" b="0" i="0" u="none" strike="noStrike" cap="none">
                <a:solidFill>
                  <a:srgbClr val="004174"/>
                </a:solidFill>
                <a:latin typeface="Raleway"/>
                <a:ea typeface="Raleway"/>
                <a:cs typeface="Raleway"/>
                <a:sym typeface="Raleway"/>
              </a:rPr>
              <a:t>, in line with the current dispersed geography of production.</a:t>
            </a:r>
            <a:endParaRPr sz="1100" b="0" i="0" u="none" strike="noStrike" cap="none">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b="0" i="0" u="none" strike="noStrike" cap="none">
                <a:solidFill>
                  <a:srgbClr val="004174"/>
                </a:solidFill>
                <a:latin typeface="Raleway"/>
                <a:ea typeface="Raleway"/>
                <a:cs typeface="Raleway"/>
                <a:sym typeface="Raleway"/>
              </a:rPr>
              <a:t>Early market signals also reveal </a:t>
            </a:r>
            <a:r>
              <a:rPr lang="en-US" sz="1100" b="1" i="0" u="none" strike="noStrike" cap="none">
                <a:solidFill>
                  <a:srgbClr val="980000"/>
                </a:solidFill>
                <a:latin typeface="Raleway"/>
                <a:ea typeface="Raleway"/>
                <a:cs typeface="Raleway"/>
                <a:sym typeface="Raleway"/>
              </a:rPr>
              <a:t>the challenging aspects</a:t>
            </a:r>
            <a:r>
              <a:rPr lang="en-US" sz="1100" b="0" i="0" u="none" strike="noStrike" cap="none">
                <a:solidFill>
                  <a:srgbClr val="004174"/>
                </a:solidFill>
                <a:latin typeface="Raleway"/>
                <a:ea typeface="Raleway"/>
                <a:cs typeface="Raleway"/>
                <a:sym typeface="Raleway"/>
              </a:rPr>
              <a:t> of this transition: </a:t>
            </a:r>
            <a:endParaRPr sz="1100" b="0" i="0" u="none" strike="noStrike" cap="none">
              <a:solidFill>
                <a:srgbClr val="004174"/>
              </a:solidFill>
              <a:latin typeface="Raleway"/>
              <a:ea typeface="Raleway"/>
              <a:cs typeface="Raleway"/>
              <a:sym typeface="Raleway"/>
            </a:endParaRPr>
          </a:p>
          <a:p>
            <a:pPr marL="914400" marR="0" lvl="1" indent="-298450" algn="l" rtl="0">
              <a:lnSpc>
                <a:spcPct val="100000"/>
              </a:lnSpc>
              <a:spcBef>
                <a:spcPts val="500"/>
              </a:spcBef>
              <a:spcAft>
                <a:spcPts val="0"/>
              </a:spcAft>
              <a:buClr>
                <a:srgbClr val="004174"/>
              </a:buClr>
              <a:buSzPts val="1100"/>
              <a:buFont typeface="Raleway"/>
              <a:buChar char="◆"/>
            </a:pPr>
            <a:r>
              <a:rPr lang="en-US" sz="1100" b="1" i="0" u="none" strike="noStrike" cap="none">
                <a:solidFill>
                  <a:srgbClr val="004174"/>
                </a:solidFill>
                <a:latin typeface="Raleway"/>
                <a:ea typeface="Raleway"/>
                <a:cs typeface="Raleway"/>
                <a:sym typeface="Raleway"/>
              </a:rPr>
              <a:t>Industrial sprawl:</a:t>
            </a:r>
            <a:r>
              <a:rPr lang="en-US" sz="1100" b="0" i="0" u="none" strike="noStrike" cap="none">
                <a:solidFill>
                  <a:srgbClr val="004174"/>
                </a:solidFill>
                <a:latin typeface="Raleway"/>
                <a:ea typeface="Raleway"/>
                <a:cs typeface="Raleway"/>
                <a:sym typeface="Raleway"/>
              </a:rPr>
              <a:t> The boom seems to be characterized by industrial sprawl; many factories are being sited far from employment centers. Cities need to know their starting point and regionally coordinate among these different roles.</a:t>
            </a:r>
            <a:endParaRPr sz="1100" b="0" i="0" u="none" strike="noStrike" cap="none">
              <a:solidFill>
                <a:srgbClr val="004174"/>
              </a:solidFill>
              <a:latin typeface="Raleway"/>
              <a:ea typeface="Raleway"/>
              <a:cs typeface="Raleway"/>
              <a:sym typeface="Raleway"/>
            </a:endParaRPr>
          </a:p>
          <a:p>
            <a:pPr marL="914400" marR="0" lvl="1" indent="-298450" algn="l" rtl="0">
              <a:lnSpc>
                <a:spcPct val="100000"/>
              </a:lnSpc>
              <a:spcBef>
                <a:spcPts val="500"/>
              </a:spcBef>
              <a:spcAft>
                <a:spcPts val="0"/>
              </a:spcAft>
              <a:buClr>
                <a:srgbClr val="004174"/>
              </a:buClr>
              <a:buSzPts val="1100"/>
              <a:buFont typeface="Raleway"/>
              <a:buChar char="◆"/>
            </a:pPr>
            <a:r>
              <a:rPr lang="en-US" sz="1100" b="1" i="0" u="none" strike="noStrike" cap="none">
                <a:solidFill>
                  <a:srgbClr val="004174"/>
                </a:solidFill>
                <a:latin typeface="Raleway"/>
                <a:ea typeface="Raleway"/>
                <a:cs typeface="Raleway"/>
                <a:sym typeface="Raleway"/>
              </a:rPr>
              <a:t>Risk of bypassing minority firms:</a:t>
            </a:r>
            <a:r>
              <a:rPr lang="en-US" sz="1100" b="0" i="0" u="none" strike="noStrike" cap="none">
                <a:solidFill>
                  <a:srgbClr val="004174"/>
                </a:solidFill>
                <a:latin typeface="Raleway"/>
                <a:ea typeface="Raleway"/>
                <a:cs typeface="Raleway"/>
                <a:sym typeface="Raleway"/>
              </a:rPr>
              <a:t>  Without intentional strategies to support minority-owned firms, their participation in strategic sectors and supply chains will remain low.</a:t>
            </a:r>
            <a:endParaRPr sz="1100" b="0" i="0" u="none" strike="noStrike" cap="none">
              <a:solidFill>
                <a:srgbClr val="004174"/>
              </a:solidFill>
              <a:latin typeface="Raleway"/>
              <a:ea typeface="Raleway"/>
              <a:cs typeface="Raleway"/>
              <a:sym typeface="Raleway"/>
            </a:endParaRPr>
          </a:p>
          <a:p>
            <a:pPr marL="914400" marR="0" lvl="1" indent="-298450" algn="l" rtl="0">
              <a:lnSpc>
                <a:spcPct val="100000"/>
              </a:lnSpc>
              <a:spcBef>
                <a:spcPts val="500"/>
              </a:spcBef>
              <a:spcAft>
                <a:spcPts val="0"/>
              </a:spcAft>
              <a:buClr>
                <a:srgbClr val="004174"/>
              </a:buClr>
              <a:buSzPts val="1100"/>
              <a:buFont typeface="Raleway"/>
              <a:buChar char="◆"/>
            </a:pPr>
            <a:r>
              <a:rPr lang="en-US" sz="1100" b="1" i="0" u="none" strike="noStrike" cap="none">
                <a:solidFill>
                  <a:srgbClr val="004174"/>
                </a:solidFill>
                <a:latin typeface="Raleway"/>
                <a:ea typeface="Raleway"/>
                <a:cs typeface="Raleway"/>
                <a:sym typeface="Raleway"/>
              </a:rPr>
              <a:t>Risk of bypassing minority workers:</a:t>
            </a:r>
            <a:r>
              <a:rPr lang="en-US" sz="1100" b="0" i="0" u="none" strike="noStrike" cap="none">
                <a:solidFill>
                  <a:srgbClr val="004174"/>
                </a:solidFill>
                <a:latin typeface="Raleway"/>
                <a:ea typeface="Raleway"/>
                <a:cs typeface="Raleway"/>
                <a:sym typeface="Raleway"/>
              </a:rPr>
              <a:t> Without intentional strategies, minority workers will be affected by the job sprawl and the spatial mismatch, as well as the changing labor market.</a:t>
            </a:r>
            <a:endParaRPr sz="1100" b="0" i="0" u="none" strike="noStrike" cap="none">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b="0" i="0" u="none" strike="noStrike" cap="none">
                <a:solidFill>
                  <a:srgbClr val="004174"/>
                </a:solidFill>
                <a:latin typeface="Raleway"/>
                <a:ea typeface="Raleway"/>
                <a:cs typeface="Raleway"/>
                <a:sym typeface="Raleway"/>
              </a:rPr>
              <a:t>Cities will be key in shaping these outcomes by performing crucial roles. There are early policy signals of cities leveraging their distinctive strengths through intentional industrial investments and initiatives.</a:t>
            </a:r>
            <a:endParaRPr sz="1100" b="0" i="0" u="none" strike="noStrike" cap="none">
              <a:solidFill>
                <a:srgbClr val="004174"/>
              </a:solidFill>
              <a:latin typeface="Raleway"/>
              <a:ea typeface="Raleway"/>
              <a:cs typeface="Raleway"/>
              <a:sym typeface="Raleway"/>
            </a:endParaRPr>
          </a:p>
          <a:p>
            <a:pPr marL="457200" marR="0" lvl="0" indent="-298450" algn="l" rtl="0">
              <a:lnSpc>
                <a:spcPct val="100000"/>
              </a:lnSpc>
              <a:spcBef>
                <a:spcPts val="1000"/>
              </a:spcBef>
              <a:spcAft>
                <a:spcPts val="0"/>
              </a:spcAft>
              <a:buClr>
                <a:srgbClr val="004174"/>
              </a:buClr>
              <a:buSzPts val="1100"/>
              <a:buFont typeface="Raleway"/>
              <a:buChar char="➔"/>
            </a:pPr>
            <a:r>
              <a:rPr lang="en-US" sz="1100">
                <a:solidFill>
                  <a:srgbClr val="004174"/>
                </a:solidFill>
                <a:latin typeface="Raleway"/>
                <a:ea typeface="Raleway"/>
                <a:cs typeface="Raleway"/>
                <a:sym typeface="Raleway"/>
              </a:rPr>
              <a:t>Cities need their own industrial policy</a:t>
            </a:r>
            <a:endParaRPr sz="1100">
              <a:solidFill>
                <a:srgbClr val="004174"/>
              </a:solidFill>
              <a:latin typeface="Raleway"/>
              <a:ea typeface="Raleway"/>
              <a:cs typeface="Raleway"/>
              <a:sym typeface="Raleway"/>
            </a:endParaRPr>
          </a:p>
          <a:p>
            <a:pPr marL="0" marR="0" lvl="0" indent="0" algn="l" rtl="0">
              <a:lnSpc>
                <a:spcPct val="100000"/>
              </a:lnSpc>
              <a:spcBef>
                <a:spcPts val="1000"/>
              </a:spcBef>
              <a:spcAft>
                <a:spcPts val="100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p:txBody>
      </p:sp>
      <p:sp>
        <p:nvSpPr>
          <p:cNvPr id="254" name="Google Shape;254;g219ad3962ec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3</a:t>
            </a:fld>
            <a:endParaRPr sz="1000" b="1">
              <a:solidFill>
                <a:srgbClr val="1C4587"/>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2376b733774_2_786"/>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30</a:t>
            </a:fld>
            <a:endParaRPr/>
          </a:p>
        </p:txBody>
      </p:sp>
      <p:pic>
        <p:nvPicPr>
          <p:cNvPr id="810" name="Google Shape;810;g2376b733774_2_786"/>
          <p:cNvPicPr preferRelativeResize="0"/>
          <p:nvPr/>
        </p:nvPicPr>
        <p:blipFill rotWithShape="1">
          <a:blip r:embed="rId3">
            <a:alphaModFix/>
          </a:blip>
          <a:srcRect l="2957" r="2569" b="9982"/>
          <a:stretch/>
        </p:blipFill>
        <p:spPr>
          <a:xfrm>
            <a:off x="273800" y="2505675"/>
            <a:ext cx="5244484" cy="2278425"/>
          </a:xfrm>
          <a:prstGeom prst="rect">
            <a:avLst/>
          </a:prstGeom>
          <a:noFill/>
          <a:ln>
            <a:noFill/>
          </a:ln>
        </p:spPr>
      </p:pic>
      <p:sp>
        <p:nvSpPr>
          <p:cNvPr id="811" name="Google Shape;811;g2376b733774_2_786"/>
          <p:cNvSpPr txBox="1"/>
          <p:nvPr/>
        </p:nvSpPr>
        <p:spPr>
          <a:xfrm>
            <a:off x="194850" y="830725"/>
            <a:ext cx="6159600" cy="123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Although the Department has achieved its small business prime contracting goal for the past eight years, </a:t>
            </a:r>
            <a:r>
              <a:rPr lang="en-US" sz="1200" b="1" i="0" u="none" strike="noStrike" cap="none">
                <a:solidFill>
                  <a:srgbClr val="000000"/>
                </a:solidFill>
                <a:latin typeface="Raleway"/>
                <a:ea typeface="Raleway"/>
                <a:cs typeface="Raleway"/>
                <a:sym typeface="Raleway"/>
              </a:rPr>
              <a:t>the number of small business participating in the defense industrial base has declined by over 40 percent in the past decade.</a:t>
            </a:r>
            <a:endParaRPr sz="1200" b="1" i="0" u="none" strike="noStrike" cap="none">
              <a:solidFill>
                <a:srgbClr val="000000"/>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200"/>
              <a:buFont typeface="Arial"/>
              <a:buNone/>
            </a:pPr>
            <a:r>
              <a:rPr lang="en-US" sz="1200" b="1" i="0" u="none" strike="noStrike" cap="none">
                <a:solidFill>
                  <a:schemeClr val="accent1"/>
                </a:solidFill>
                <a:latin typeface="Raleway"/>
                <a:ea typeface="Raleway"/>
                <a:cs typeface="Raleway"/>
                <a:sym typeface="Raleway"/>
              </a:rPr>
              <a:t>DOD’s 2023  Small Business strategy </a:t>
            </a:r>
            <a:r>
              <a:rPr lang="en-US" sz="1200" b="0" i="0" u="none" strike="noStrike" cap="none">
                <a:solidFill>
                  <a:srgbClr val="000000"/>
                </a:solidFill>
                <a:latin typeface="Raleway"/>
                <a:ea typeface="Raleway"/>
                <a:cs typeface="Raleway"/>
                <a:sym typeface="Raleway"/>
              </a:rPr>
              <a:t>outlines  strategic objectives  to expand and strengthen its relationship with small businesses and leverage their capabilities </a:t>
            </a:r>
            <a:endParaRPr sz="1400" b="0" i="0" u="none" strike="noStrike" cap="none">
              <a:solidFill>
                <a:srgbClr val="000000"/>
              </a:solidFill>
              <a:latin typeface="Arial"/>
              <a:ea typeface="Arial"/>
              <a:cs typeface="Arial"/>
              <a:sym typeface="Arial"/>
            </a:endParaRPr>
          </a:p>
        </p:txBody>
      </p:sp>
      <p:sp>
        <p:nvSpPr>
          <p:cNvPr id="812" name="Google Shape;812;g2376b733774_2_786"/>
          <p:cNvSpPr txBox="1"/>
          <p:nvPr/>
        </p:nvSpPr>
        <p:spPr>
          <a:xfrm>
            <a:off x="194850" y="36875"/>
            <a:ext cx="87543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800" b="1" i="0" u="none" strike="noStrike" cap="none">
                <a:solidFill>
                  <a:srgbClr val="1C4587"/>
                </a:solidFill>
                <a:latin typeface="Raleway"/>
                <a:ea typeface="Raleway"/>
                <a:cs typeface="Raleway"/>
                <a:sym typeface="Raleway"/>
              </a:rPr>
              <a:t>The vulnerabilities exposed by megaforces pose a particular threat to small biz, intentional support is needed </a:t>
            </a:r>
            <a:r>
              <a:rPr lang="en-US" sz="1800" b="1" i="0" u="none" strike="noStrike" cap="none">
                <a:solidFill>
                  <a:schemeClr val="accent1"/>
                </a:solidFill>
                <a:latin typeface="Raleway"/>
                <a:ea typeface="Raleway"/>
                <a:cs typeface="Raleway"/>
                <a:sym typeface="Raleway"/>
              </a:rPr>
              <a:t>to prevent the gap from widening</a:t>
            </a:r>
            <a:endParaRPr sz="1800" b="1" i="0" u="none" strike="noStrike" cap="none">
              <a:solidFill>
                <a:schemeClr val="accent1"/>
              </a:solidFill>
              <a:latin typeface="Raleway"/>
              <a:ea typeface="Raleway"/>
              <a:cs typeface="Raleway"/>
              <a:sym typeface="Raleway"/>
            </a:endParaRPr>
          </a:p>
        </p:txBody>
      </p:sp>
      <p:sp>
        <p:nvSpPr>
          <p:cNvPr id="813" name="Google Shape;813;g2376b733774_2_786"/>
          <p:cNvSpPr txBox="1"/>
          <p:nvPr/>
        </p:nvSpPr>
        <p:spPr>
          <a:xfrm>
            <a:off x="0" y="4768100"/>
            <a:ext cx="7577700" cy="418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600"/>
              <a:buFont typeface="Arial"/>
              <a:buNone/>
            </a:pPr>
            <a:endParaRPr sz="6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r>
              <a:rPr lang="en-US" sz="900" b="1" i="0" u="none" strike="noStrike" cap="none">
                <a:solidFill>
                  <a:srgbClr val="000000"/>
                </a:solidFill>
                <a:latin typeface="Roboto"/>
                <a:ea typeface="Roboto"/>
                <a:cs typeface="Roboto"/>
                <a:sym typeface="Roboto"/>
              </a:rPr>
              <a:t>S</a:t>
            </a:r>
            <a:r>
              <a:rPr lang="en-US" sz="900" b="1" i="0" u="none" strike="noStrike" cap="none">
                <a:solidFill>
                  <a:srgbClr val="000000"/>
                </a:solidFill>
                <a:latin typeface="Raleway"/>
                <a:ea typeface="Raleway"/>
                <a:cs typeface="Raleway"/>
                <a:sym typeface="Raleway"/>
              </a:rPr>
              <a:t>ource</a:t>
            </a:r>
            <a:r>
              <a:rPr lang="en-US" sz="900" b="0" i="0" u="none" strike="noStrike" cap="none">
                <a:solidFill>
                  <a:srgbClr val="000000"/>
                </a:solidFill>
                <a:latin typeface="Raleway"/>
                <a:ea typeface="Raleway"/>
                <a:cs typeface="Raleway"/>
                <a:sym typeface="Raleway"/>
              </a:rPr>
              <a:t>: </a:t>
            </a:r>
            <a:r>
              <a:rPr lang="en-US" sz="900" b="0" i="0" u="sng" strike="noStrike" cap="none">
                <a:solidFill>
                  <a:schemeClr val="hlink"/>
                </a:solidFill>
                <a:latin typeface="Raleway"/>
                <a:ea typeface="Raleway"/>
                <a:cs typeface="Raleway"/>
                <a:sym typeface="Raleway"/>
                <a:hlinkClick r:id="rId4"/>
              </a:rPr>
              <a:t>DOD Small BUsiness Strategy 2023 </a:t>
            </a:r>
            <a:endParaRPr sz="900" b="0" i="0" u="none" strike="noStrike" cap="none">
              <a:solidFill>
                <a:srgbClr val="000000"/>
              </a:solidFill>
              <a:latin typeface="Raleway"/>
              <a:ea typeface="Raleway"/>
              <a:cs typeface="Raleway"/>
              <a:sym typeface="Raleway"/>
            </a:endParaRPr>
          </a:p>
        </p:txBody>
      </p:sp>
      <p:sp>
        <p:nvSpPr>
          <p:cNvPr id="814" name="Google Shape;814;g2376b733774_2_786"/>
          <p:cNvSpPr txBox="1"/>
          <p:nvPr/>
        </p:nvSpPr>
        <p:spPr>
          <a:xfrm>
            <a:off x="6465950" y="849575"/>
            <a:ext cx="2153100" cy="3980400"/>
          </a:xfrm>
          <a:prstGeom prst="rect">
            <a:avLst/>
          </a:prstGeom>
          <a:solidFill>
            <a:srgbClr val="E3EEF8"/>
          </a:solidFill>
          <a:ln w="9525" cap="flat" cmpd="sng">
            <a:solidFill>
              <a:srgbClr val="083A64"/>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rgbClr val="083A64"/>
                </a:solidFill>
                <a:latin typeface="Raleway"/>
                <a:ea typeface="Raleway"/>
                <a:cs typeface="Raleway"/>
                <a:sym typeface="Raleway"/>
              </a:rPr>
              <a:t>Role for cities : </a:t>
            </a:r>
            <a:r>
              <a:rPr lang="en-US" sz="1200" b="1" i="0" u="none" strike="noStrike" cap="none">
                <a:solidFill>
                  <a:srgbClr val="0097A7"/>
                </a:solidFill>
                <a:latin typeface="Raleway"/>
                <a:ea typeface="Raleway"/>
                <a:cs typeface="Raleway"/>
                <a:sym typeface="Raleway"/>
              </a:rPr>
              <a:t>Supplier Development Strategies</a:t>
            </a: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Cities must coordinate and scale services to help minority-owned firms overcome the barriers they face to accessing strategic supply chains and public contracting opportunities: </a:t>
            </a:r>
            <a:endParaRPr sz="1200" b="0" i="0" u="none" strike="noStrike" cap="none">
              <a:solidFill>
                <a:schemeClr val="dk1"/>
              </a:solidFill>
              <a:latin typeface="Raleway"/>
              <a:ea typeface="Raleway"/>
              <a:cs typeface="Raleway"/>
              <a:sym typeface="Raleway"/>
            </a:endParaRPr>
          </a:p>
          <a:p>
            <a:pPr marL="457200" marR="0" lvl="0" indent="-304800" algn="l" rtl="0">
              <a:lnSpc>
                <a:spcPct val="115000"/>
              </a:lnSpc>
              <a:spcBef>
                <a:spcPts val="0"/>
              </a:spcBef>
              <a:spcAft>
                <a:spcPts val="0"/>
              </a:spcAft>
              <a:buClr>
                <a:schemeClr val="dk1"/>
              </a:buClr>
              <a:buSzPts val="1200"/>
              <a:buFont typeface="Raleway"/>
              <a:buChar char="●"/>
            </a:pPr>
            <a:r>
              <a:rPr lang="en-US" sz="1200" b="0" i="0" u="none" strike="noStrike" cap="none">
                <a:solidFill>
                  <a:schemeClr val="dk1"/>
                </a:solidFill>
                <a:latin typeface="Raleway"/>
                <a:ea typeface="Raleway"/>
                <a:cs typeface="Raleway"/>
                <a:sym typeface="Raleway"/>
              </a:rPr>
              <a:t>Providing access to capital</a:t>
            </a:r>
            <a:endParaRPr sz="1200" b="0" i="0" u="none" strike="noStrike" cap="none">
              <a:solidFill>
                <a:schemeClr val="dk1"/>
              </a:solidFill>
              <a:latin typeface="Raleway"/>
              <a:ea typeface="Raleway"/>
              <a:cs typeface="Raleway"/>
              <a:sym typeface="Raleway"/>
            </a:endParaRPr>
          </a:p>
          <a:p>
            <a:pPr marL="457200" marR="0" lvl="0" indent="-304800" algn="l" rtl="0">
              <a:lnSpc>
                <a:spcPct val="115000"/>
              </a:lnSpc>
              <a:spcBef>
                <a:spcPts val="0"/>
              </a:spcBef>
              <a:spcAft>
                <a:spcPts val="0"/>
              </a:spcAft>
              <a:buClr>
                <a:schemeClr val="dk1"/>
              </a:buClr>
              <a:buSzPts val="1200"/>
              <a:buFont typeface="Raleway"/>
              <a:buChar char="●"/>
            </a:pPr>
            <a:r>
              <a:rPr lang="en-US" sz="1200" b="0" i="0" u="none" strike="noStrike" cap="none">
                <a:solidFill>
                  <a:schemeClr val="dk1"/>
                </a:solidFill>
                <a:latin typeface="Raleway"/>
                <a:ea typeface="Raleway"/>
                <a:cs typeface="Raleway"/>
                <a:sym typeface="Raleway"/>
              </a:rPr>
              <a:t>Mentorship and training programs</a:t>
            </a:r>
            <a:endParaRPr sz="1200" b="0" i="0" u="none" strike="noStrike" cap="none">
              <a:solidFill>
                <a:schemeClr val="dk1"/>
              </a:solidFill>
              <a:latin typeface="Raleway"/>
              <a:ea typeface="Raleway"/>
              <a:cs typeface="Raleway"/>
              <a:sym typeface="Raleway"/>
            </a:endParaRPr>
          </a:p>
          <a:p>
            <a:pPr marL="457200" marR="0" lvl="0" indent="-304800" algn="l" rtl="0">
              <a:lnSpc>
                <a:spcPct val="115000"/>
              </a:lnSpc>
              <a:spcBef>
                <a:spcPts val="0"/>
              </a:spcBef>
              <a:spcAft>
                <a:spcPts val="0"/>
              </a:spcAft>
              <a:buClr>
                <a:schemeClr val="dk1"/>
              </a:buClr>
              <a:buSzPts val="1200"/>
              <a:buFont typeface="Raleway"/>
              <a:buChar char="●"/>
            </a:pPr>
            <a:r>
              <a:rPr lang="en-US" sz="1200" b="0" i="0" u="none" strike="noStrike" cap="none">
                <a:solidFill>
                  <a:schemeClr val="dk1"/>
                </a:solidFill>
                <a:latin typeface="Raleway"/>
                <a:ea typeface="Raleway"/>
                <a:cs typeface="Raleway"/>
                <a:sym typeface="Raleway"/>
              </a:rPr>
              <a:t>Fostering partnerships and collaborations</a:t>
            </a:r>
            <a:endParaRPr sz="1200" b="0" i="0" u="none" strike="noStrike" cap="none">
              <a:solidFill>
                <a:schemeClr val="dk1"/>
              </a:solidFill>
              <a:latin typeface="Raleway"/>
              <a:ea typeface="Raleway"/>
              <a:cs typeface="Raleway"/>
              <a:sym typeface="Raleway"/>
            </a:endParaRPr>
          </a:p>
          <a:p>
            <a:pPr marL="457200" marR="0" lvl="0" indent="-304800" algn="l" rtl="0">
              <a:lnSpc>
                <a:spcPct val="115000"/>
              </a:lnSpc>
              <a:spcBef>
                <a:spcPts val="0"/>
              </a:spcBef>
              <a:spcAft>
                <a:spcPts val="0"/>
              </a:spcAft>
              <a:buClr>
                <a:schemeClr val="dk1"/>
              </a:buClr>
              <a:buSzPts val="1200"/>
              <a:buFont typeface="Raleway"/>
              <a:buChar char="●"/>
            </a:pPr>
            <a:r>
              <a:rPr lang="en-US" sz="1200" b="0" i="0" u="none" strike="noStrike" cap="none">
                <a:solidFill>
                  <a:schemeClr val="dk1"/>
                </a:solidFill>
                <a:latin typeface="Raleway"/>
                <a:ea typeface="Raleway"/>
                <a:cs typeface="Raleway"/>
                <a:sym typeface="Raleway"/>
              </a:rPr>
              <a:t>Scaling local agency best practices </a:t>
            </a:r>
            <a:endParaRPr sz="1200" b="0" i="0" u="none" strike="noStrike" cap="none">
              <a:solidFill>
                <a:schemeClr val="dk1"/>
              </a:solidFill>
              <a:latin typeface="Raleway"/>
              <a:ea typeface="Raleway"/>
              <a:cs typeface="Raleway"/>
              <a:sym typeface="Raleway"/>
            </a:endParaRPr>
          </a:p>
        </p:txBody>
      </p:sp>
      <p:sp>
        <p:nvSpPr>
          <p:cNvPr id="815" name="Google Shape;815;g2376b733774_2_786"/>
          <p:cNvSpPr txBox="1"/>
          <p:nvPr/>
        </p:nvSpPr>
        <p:spPr>
          <a:xfrm>
            <a:off x="273800" y="2219725"/>
            <a:ext cx="5553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Raleway"/>
                <a:ea typeface="Raleway"/>
                <a:cs typeface="Raleway"/>
                <a:sym typeface="Raleway"/>
              </a:rPr>
              <a:t>DOD contract obligations to small businesses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19ad3962ec_5_623"/>
          <p:cNvSpPr txBox="1"/>
          <p:nvPr/>
        </p:nvSpPr>
        <p:spPr>
          <a:xfrm>
            <a:off x="0" y="4802400"/>
            <a:ext cx="8472300" cy="341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B2B"/>
                </a:solidFill>
                <a:latin typeface="Raleway"/>
                <a:ea typeface="Raleway"/>
                <a:cs typeface="Raleway"/>
                <a:sym typeface="Raleway"/>
              </a:rPr>
              <a:t>Note:</a:t>
            </a:r>
            <a:r>
              <a:rPr lang="en-US" sz="800" b="0" i="0" u="none" strike="noStrike" cap="none">
                <a:solidFill>
                  <a:srgbClr val="282B2B"/>
                </a:solidFill>
                <a:latin typeface="Raleway"/>
                <a:ea typeface="Raleway"/>
                <a:cs typeface="Raleway"/>
                <a:sym typeface="Raleway"/>
              </a:rPr>
              <a:t> Representative of global addressable market size. </a:t>
            </a:r>
            <a:endParaRPr sz="800" b="0" i="0" u="none" strike="noStrike" cap="none">
              <a:solidFill>
                <a:srgbClr val="282B2B"/>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B2B"/>
                </a:solidFill>
                <a:latin typeface="Raleway"/>
                <a:ea typeface="Raleway"/>
                <a:cs typeface="Raleway"/>
                <a:sym typeface="Raleway"/>
              </a:rPr>
              <a:t>Source:</a:t>
            </a:r>
            <a:r>
              <a:rPr lang="en-US" sz="800" b="0" i="0" u="none" strike="noStrike" cap="none">
                <a:solidFill>
                  <a:srgbClr val="282B2B"/>
                </a:solidFill>
                <a:latin typeface="Raleway"/>
                <a:ea typeface="Raleway"/>
                <a:cs typeface="Raleway"/>
                <a:sym typeface="Raleway"/>
              </a:rPr>
              <a:t> Next Street based on McKinsey Sustainability; FTSE Russell; US Census Bureau and UN International Labour Office.</a:t>
            </a:r>
            <a:endParaRPr sz="800" b="0" i="0" u="none" strike="noStrike" cap="none">
              <a:solidFill>
                <a:srgbClr val="282B2B"/>
              </a:solidFill>
              <a:latin typeface="Raleway"/>
              <a:ea typeface="Raleway"/>
              <a:cs typeface="Raleway"/>
              <a:sym typeface="Raleway"/>
            </a:endParaRPr>
          </a:p>
        </p:txBody>
      </p:sp>
      <p:sp>
        <p:nvSpPr>
          <p:cNvPr id="821" name="Google Shape;821;g219ad3962ec_5_623"/>
          <p:cNvSpPr txBox="1"/>
          <p:nvPr/>
        </p:nvSpPr>
        <p:spPr>
          <a:xfrm>
            <a:off x="5893593" y="4358720"/>
            <a:ext cx="2790900" cy="123000"/>
          </a:xfrm>
          <a:prstGeom prst="rect">
            <a:avLst/>
          </a:prstGeom>
          <a:noFill/>
          <a:ln>
            <a:noFill/>
          </a:ln>
        </p:spPr>
        <p:txBody>
          <a:bodyPr spcFirstLastPara="1" wrap="square" lIns="0" tIns="46800" rIns="90000" bIns="468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oboto"/>
                <a:ea typeface="Roboto"/>
                <a:cs typeface="Roboto"/>
                <a:sym typeface="Roboto"/>
              </a:rPr>
              <a:t>Business participation / Skill transferability / Capital intensity</a:t>
            </a:r>
            <a:endParaRPr sz="1400" b="0" i="0" u="none" strike="noStrike" cap="none">
              <a:solidFill>
                <a:srgbClr val="000000"/>
              </a:solidFill>
              <a:latin typeface="Arial"/>
              <a:ea typeface="Arial"/>
              <a:cs typeface="Arial"/>
              <a:sym typeface="Arial"/>
            </a:endParaRPr>
          </a:p>
        </p:txBody>
      </p:sp>
      <p:sp>
        <p:nvSpPr>
          <p:cNvPr id="822" name="Google Shape;822;g219ad3962ec_5_623"/>
          <p:cNvSpPr txBox="1"/>
          <p:nvPr/>
        </p:nvSpPr>
        <p:spPr>
          <a:xfrm>
            <a:off x="5817393" y="4578402"/>
            <a:ext cx="213300" cy="12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oboto"/>
                <a:ea typeface="Roboto"/>
                <a:cs typeface="Roboto"/>
                <a:sym typeface="Roboto"/>
              </a:rPr>
              <a:t>High</a:t>
            </a:r>
            <a:endParaRPr sz="1400" b="0" i="0" u="none" strike="noStrike" cap="none">
              <a:solidFill>
                <a:srgbClr val="000000"/>
              </a:solidFill>
              <a:latin typeface="Arial"/>
              <a:ea typeface="Arial"/>
              <a:cs typeface="Arial"/>
              <a:sym typeface="Arial"/>
            </a:endParaRPr>
          </a:p>
        </p:txBody>
      </p:sp>
      <p:sp>
        <p:nvSpPr>
          <p:cNvPr id="823" name="Google Shape;823;g219ad3962ec_5_623"/>
          <p:cNvSpPr txBox="1"/>
          <p:nvPr/>
        </p:nvSpPr>
        <p:spPr>
          <a:xfrm>
            <a:off x="8417461" y="4578402"/>
            <a:ext cx="190800" cy="12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Roboto"/>
                <a:ea typeface="Roboto"/>
                <a:cs typeface="Roboto"/>
                <a:sym typeface="Roboto"/>
              </a:rPr>
              <a:t>Low</a:t>
            </a:r>
            <a:endParaRPr sz="1400" b="0" i="0" u="none" strike="noStrike" cap="none">
              <a:solidFill>
                <a:srgbClr val="000000"/>
              </a:solidFill>
              <a:latin typeface="Arial"/>
              <a:ea typeface="Arial"/>
              <a:cs typeface="Arial"/>
              <a:sym typeface="Arial"/>
            </a:endParaRPr>
          </a:p>
        </p:txBody>
      </p:sp>
      <p:graphicFrame>
        <p:nvGraphicFramePr>
          <p:cNvPr id="824" name="Google Shape;824;g219ad3962ec_5_623"/>
          <p:cNvGraphicFramePr/>
          <p:nvPr/>
        </p:nvGraphicFramePr>
        <p:xfrm>
          <a:off x="6129907" y="4533277"/>
          <a:ext cx="2188275" cy="213370"/>
        </p:xfrm>
        <a:graphic>
          <a:graphicData uri="http://schemas.openxmlformats.org/drawingml/2006/table">
            <a:tbl>
              <a:tblPr firstRow="1" bandRow="1">
                <a:noFill/>
                <a:tableStyleId>{57505F7A-77A3-40D4-8911-7411BD494243}</a:tableStyleId>
              </a:tblPr>
              <a:tblGrid>
                <a:gridCol w="583950">
                  <a:extLst>
                    <a:ext uri="{9D8B030D-6E8A-4147-A177-3AD203B41FA5}">
                      <a16:colId xmlns:a16="http://schemas.microsoft.com/office/drawing/2014/main" val="20000"/>
                    </a:ext>
                  </a:extLst>
                </a:gridCol>
                <a:gridCol w="534775">
                  <a:extLst>
                    <a:ext uri="{9D8B030D-6E8A-4147-A177-3AD203B41FA5}">
                      <a16:colId xmlns:a16="http://schemas.microsoft.com/office/drawing/2014/main" val="20001"/>
                    </a:ext>
                  </a:extLst>
                </a:gridCol>
                <a:gridCol w="534775">
                  <a:extLst>
                    <a:ext uri="{9D8B030D-6E8A-4147-A177-3AD203B41FA5}">
                      <a16:colId xmlns:a16="http://schemas.microsoft.com/office/drawing/2014/main" val="20002"/>
                    </a:ext>
                  </a:extLst>
                </a:gridCol>
                <a:gridCol w="534775">
                  <a:extLst>
                    <a:ext uri="{9D8B030D-6E8A-4147-A177-3AD203B41FA5}">
                      <a16:colId xmlns:a16="http://schemas.microsoft.com/office/drawing/2014/main" val="20003"/>
                    </a:ext>
                  </a:extLst>
                </a:gridCol>
              </a:tblGrid>
              <a:tr h="15752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33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extLst>
                  <a:ext uri="{0D108BD9-81ED-4DB2-BD59-A6C34878D82A}">
                    <a16:rowId xmlns:a16="http://schemas.microsoft.com/office/drawing/2014/main" val="10000"/>
                  </a:ext>
                </a:extLst>
              </a:tr>
            </a:tbl>
          </a:graphicData>
        </a:graphic>
      </p:graphicFrame>
      <p:sp>
        <p:nvSpPr>
          <p:cNvPr id="825" name="Google Shape;825;g219ad3962ec_5_623"/>
          <p:cNvSpPr/>
          <p:nvPr/>
        </p:nvSpPr>
        <p:spPr>
          <a:xfrm rot="5400000">
            <a:off x="2465325" y="2929365"/>
            <a:ext cx="155400" cy="3162600"/>
          </a:xfrm>
          <a:prstGeom prst="rightBrace">
            <a:avLst>
              <a:gd name="adj1" fmla="val 8333"/>
              <a:gd name="adj2" fmla="val 50000"/>
            </a:avLst>
          </a:prstGeom>
          <a:noFill/>
          <a:ln w="9525" cap="flat" cmpd="sng">
            <a:solidFill>
              <a:srgbClr val="282B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Roboto"/>
              <a:ea typeface="Roboto"/>
              <a:cs typeface="Roboto"/>
              <a:sym typeface="Roboto"/>
            </a:endParaRPr>
          </a:p>
        </p:txBody>
      </p:sp>
      <p:sp>
        <p:nvSpPr>
          <p:cNvPr id="826" name="Google Shape;826;g219ad3962ec_5_623"/>
          <p:cNvSpPr txBox="1"/>
          <p:nvPr/>
        </p:nvSpPr>
        <p:spPr>
          <a:xfrm>
            <a:off x="961630" y="4526013"/>
            <a:ext cx="3162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oboto"/>
                <a:ea typeface="Roboto"/>
                <a:cs typeface="Roboto"/>
                <a:sym typeface="Roboto"/>
              </a:rPr>
              <a:t>Industries with largest BIL and IRA funding appropriations</a:t>
            </a:r>
            <a:endParaRPr sz="1400" b="0" i="0" u="none" strike="noStrike" cap="none">
              <a:solidFill>
                <a:srgbClr val="000000"/>
              </a:solidFill>
              <a:latin typeface="Arial"/>
              <a:ea typeface="Arial"/>
              <a:cs typeface="Arial"/>
              <a:sym typeface="Arial"/>
            </a:endParaRPr>
          </a:p>
        </p:txBody>
      </p:sp>
      <p:sp>
        <p:nvSpPr>
          <p:cNvPr id="827" name="Google Shape;827;g219ad3962ec_5_623"/>
          <p:cNvSpPr txBox="1">
            <a:spLocks noGrp="1"/>
          </p:cNvSpPr>
          <p:nvPr>
            <p:ph type="sldNum" idx="12"/>
          </p:nvPr>
        </p:nvSpPr>
        <p:spPr>
          <a:xfrm>
            <a:off x="8472458" y="47394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31</a:t>
            </a:fld>
            <a:endParaRPr/>
          </a:p>
        </p:txBody>
      </p:sp>
      <p:sp>
        <p:nvSpPr>
          <p:cNvPr id="828" name="Google Shape;828;g219ad3962ec_5_623"/>
          <p:cNvSpPr txBox="1"/>
          <p:nvPr/>
        </p:nvSpPr>
        <p:spPr>
          <a:xfrm>
            <a:off x="194850" y="36875"/>
            <a:ext cx="87543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900" b="1" i="0" u="none" strike="noStrike" cap="none">
                <a:solidFill>
                  <a:srgbClr val="1C4587"/>
                </a:solidFill>
                <a:latin typeface="Raleway"/>
                <a:ea typeface="Raleway"/>
                <a:cs typeface="Raleway"/>
                <a:sym typeface="Raleway"/>
              </a:rPr>
              <a:t>Are diverse businesses in the green infrastructure and utilities sectors ready? Most of them are not (high capital intensity)</a:t>
            </a:r>
            <a:endParaRPr sz="1900" b="1" i="0" u="none" strike="noStrike" cap="none">
              <a:solidFill>
                <a:srgbClr val="1C458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200"/>
              <a:buFont typeface="Arial"/>
              <a:buNone/>
            </a:pPr>
            <a:endParaRPr sz="1900" b="1" i="0" u="none" strike="noStrike" cap="none">
              <a:solidFill>
                <a:srgbClr val="1C4587"/>
              </a:solidFill>
              <a:latin typeface="Raleway"/>
              <a:ea typeface="Raleway"/>
              <a:cs typeface="Raleway"/>
              <a:sym typeface="Raleway"/>
            </a:endParaRPr>
          </a:p>
        </p:txBody>
      </p:sp>
      <p:sp>
        <p:nvSpPr>
          <p:cNvPr id="829" name="Google Shape;829;g219ad3962ec_5_623"/>
          <p:cNvSpPr txBox="1"/>
          <p:nvPr/>
        </p:nvSpPr>
        <p:spPr>
          <a:xfrm>
            <a:off x="86450" y="805425"/>
            <a:ext cx="88005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Raleway"/>
                <a:ea typeface="Raleway"/>
                <a:cs typeface="Raleway"/>
                <a:sym typeface="Raleway"/>
              </a:rPr>
              <a:t>Transportation and buildings, followed by  utilities industry clusters represent near term priorities given significant funding across the sectors from BIL and IRA.,  BIPOC business representation, Market size and growth  &amp; Industry cluster supports</a:t>
            </a:r>
            <a:endParaRPr sz="1100" b="1" i="0" u="none" strike="noStrike" cap="none">
              <a:solidFill>
                <a:srgbClr val="000000"/>
              </a:solidFill>
              <a:latin typeface="Raleway"/>
              <a:ea typeface="Raleway"/>
              <a:cs typeface="Raleway"/>
              <a:sym typeface="Raleway"/>
            </a:endParaRPr>
          </a:p>
        </p:txBody>
      </p:sp>
      <p:graphicFrame>
        <p:nvGraphicFramePr>
          <p:cNvPr id="830" name="Google Shape;830;g219ad3962ec_5_623"/>
          <p:cNvGraphicFramePr/>
          <p:nvPr/>
        </p:nvGraphicFramePr>
        <p:xfrm>
          <a:off x="86289" y="1234899"/>
          <a:ext cx="8800425" cy="3017935"/>
        </p:xfrm>
        <a:graphic>
          <a:graphicData uri="http://schemas.openxmlformats.org/drawingml/2006/table">
            <a:tbl>
              <a:tblPr firstRow="1" bandRow="1">
                <a:noFill/>
                <a:tableStyleId>{57505F7A-77A3-40D4-8911-7411BD494243}</a:tableStyleId>
              </a:tblPr>
              <a:tblGrid>
                <a:gridCol w="778275">
                  <a:extLst>
                    <a:ext uri="{9D8B030D-6E8A-4147-A177-3AD203B41FA5}">
                      <a16:colId xmlns:a16="http://schemas.microsoft.com/office/drawing/2014/main" val="20000"/>
                    </a:ext>
                  </a:extLst>
                </a:gridCol>
                <a:gridCol w="1007775">
                  <a:extLst>
                    <a:ext uri="{9D8B030D-6E8A-4147-A177-3AD203B41FA5}">
                      <a16:colId xmlns:a16="http://schemas.microsoft.com/office/drawing/2014/main" val="20001"/>
                    </a:ext>
                  </a:extLst>
                </a:gridCol>
                <a:gridCol w="779375">
                  <a:extLst>
                    <a:ext uri="{9D8B030D-6E8A-4147-A177-3AD203B41FA5}">
                      <a16:colId xmlns:a16="http://schemas.microsoft.com/office/drawing/2014/main" val="20002"/>
                    </a:ext>
                  </a:extLst>
                </a:gridCol>
                <a:gridCol w="779375">
                  <a:extLst>
                    <a:ext uri="{9D8B030D-6E8A-4147-A177-3AD203B41FA5}">
                      <a16:colId xmlns:a16="http://schemas.microsoft.com/office/drawing/2014/main" val="20003"/>
                    </a:ext>
                  </a:extLst>
                </a:gridCol>
                <a:gridCol w="779375">
                  <a:extLst>
                    <a:ext uri="{9D8B030D-6E8A-4147-A177-3AD203B41FA5}">
                      <a16:colId xmlns:a16="http://schemas.microsoft.com/office/drawing/2014/main" val="20004"/>
                    </a:ext>
                  </a:extLst>
                </a:gridCol>
                <a:gridCol w="779375">
                  <a:extLst>
                    <a:ext uri="{9D8B030D-6E8A-4147-A177-3AD203B41FA5}">
                      <a16:colId xmlns:a16="http://schemas.microsoft.com/office/drawing/2014/main" val="20005"/>
                    </a:ext>
                  </a:extLst>
                </a:gridCol>
                <a:gridCol w="779375">
                  <a:extLst>
                    <a:ext uri="{9D8B030D-6E8A-4147-A177-3AD203B41FA5}">
                      <a16:colId xmlns:a16="http://schemas.microsoft.com/office/drawing/2014/main" val="20006"/>
                    </a:ext>
                  </a:extLst>
                </a:gridCol>
                <a:gridCol w="779375">
                  <a:extLst>
                    <a:ext uri="{9D8B030D-6E8A-4147-A177-3AD203B41FA5}">
                      <a16:colId xmlns:a16="http://schemas.microsoft.com/office/drawing/2014/main" val="20007"/>
                    </a:ext>
                  </a:extLst>
                </a:gridCol>
                <a:gridCol w="779375">
                  <a:extLst>
                    <a:ext uri="{9D8B030D-6E8A-4147-A177-3AD203B41FA5}">
                      <a16:colId xmlns:a16="http://schemas.microsoft.com/office/drawing/2014/main" val="20008"/>
                    </a:ext>
                  </a:extLst>
                </a:gridCol>
                <a:gridCol w="779375">
                  <a:extLst>
                    <a:ext uri="{9D8B030D-6E8A-4147-A177-3AD203B41FA5}">
                      <a16:colId xmlns:a16="http://schemas.microsoft.com/office/drawing/2014/main" val="20009"/>
                    </a:ext>
                  </a:extLst>
                </a:gridCol>
                <a:gridCol w="779375">
                  <a:extLst>
                    <a:ext uri="{9D8B030D-6E8A-4147-A177-3AD203B41FA5}">
                      <a16:colId xmlns:a16="http://schemas.microsoft.com/office/drawing/2014/main" val="20010"/>
                    </a:ext>
                  </a:extLst>
                </a:gridCol>
              </a:tblGrid>
              <a:tr h="24927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accent2"/>
                        </a:solidFill>
                        <a:latin typeface="Raleway"/>
                        <a:ea typeface="Raleway"/>
                        <a:cs typeface="Raleway"/>
                        <a:sym typeface="Raleway"/>
                      </a:endParaRPr>
                    </a:p>
                  </a:txBody>
                  <a:tcPr marL="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Clr>
                          <a:srgbClr val="000000"/>
                        </a:buClr>
                        <a:buSzPts val="800"/>
                        <a:buFont typeface="Arial"/>
                        <a:buNone/>
                      </a:pPr>
                      <a:r>
                        <a:rPr lang="en-US" sz="800" i="0" u="none" strike="noStrike" cap="none">
                          <a:solidFill>
                            <a:schemeClr val="accent2"/>
                          </a:solidFill>
                          <a:latin typeface="Raleway"/>
                          <a:ea typeface="Raleway"/>
                          <a:cs typeface="Raleway"/>
                          <a:sym typeface="Raleway"/>
                        </a:rPr>
                        <a:t>Proposed Tier 1 Priorities</a:t>
                      </a:r>
                      <a:endParaRPr sz="140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53A66"/>
                        </a:buClr>
                        <a:buSzPts val="800"/>
                        <a:buFont typeface="Roboto"/>
                        <a:buNone/>
                      </a:pPr>
                      <a:r>
                        <a:rPr lang="en-US" sz="800" i="0" u="none" strike="noStrike" cap="none">
                          <a:solidFill>
                            <a:schemeClr val="accent2"/>
                          </a:solidFill>
                          <a:latin typeface="Raleway"/>
                          <a:ea typeface="Raleway"/>
                          <a:cs typeface="Raleway"/>
                          <a:sym typeface="Raleway"/>
                        </a:rPr>
                        <a:t>Proposed Tier 2 Priorities</a:t>
                      </a:r>
                      <a:endParaRPr sz="140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chemeClr val="lt1"/>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i="0" u="none" strike="noStrike" cap="none">
                        <a:solidFill>
                          <a:schemeClr val="accent2"/>
                        </a:solidFill>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3690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3300"/>
                        </a:solidFill>
                        <a:latin typeface="Raleway"/>
                        <a:ea typeface="Raleway"/>
                        <a:cs typeface="Raleway"/>
                        <a:sym typeface="Raleway"/>
                      </a:endParaRPr>
                    </a:p>
                  </a:txBody>
                  <a:tcPr marL="0" marR="45725" marT="45725" marB="45725" anchor="ctr">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Transportation</a:t>
                      </a:r>
                      <a:endParaRPr sz="1400" u="none" strike="noStrike" cap="none">
                        <a:latin typeface="Raleway"/>
                        <a:ea typeface="Raleway"/>
                        <a:cs typeface="Raleway"/>
                        <a:sym typeface="Raleway"/>
                      </a:endParaRPr>
                    </a:p>
                  </a:txBody>
                  <a:tcPr marL="91450" marR="45725" marT="45725" marB="45725" anchor="b">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E69138"/>
                      </a:solidFill>
                      <a:prstDash val="dash"/>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Buildings</a:t>
                      </a:r>
                      <a:endParaRPr sz="1400" u="none" strike="noStrike" cap="none">
                        <a:latin typeface="Raleway"/>
                        <a:ea typeface="Raleway"/>
                        <a:cs typeface="Raleway"/>
                        <a:sym typeface="Raleway"/>
                      </a:endParaRPr>
                    </a:p>
                  </a:txBody>
                  <a:tcPr marL="91450" marR="45725" marT="45725" marB="45725" anchor="b">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E69138"/>
                      </a:solidFill>
                      <a:prstDash val="dash"/>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Water</a:t>
                      </a:r>
                      <a:endParaRPr sz="1400" u="none" strike="noStrike" cap="none">
                        <a:latin typeface="Raleway"/>
                        <a:ea typeface="Raleway"/>
                        <a:cs typeface="Raleway"/>
                        <a:sym typeface="Raleway"/>
                      </a:endParaRPr>
                    </a:p>
                  </a:txBody>
                  <a:tcPr marL="91450" marR="45725" marT="45725" marB="45725" anchor="b">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E69138"/>
                      </a:solidFill>
                      <a:prstDash val="dash"/>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Power</a:t>
                      </a:r>
                      <a:endParaRPr sz="1400" u="none" strike="noStrike" cap="none">
                        <a:latin typeface="Raleway"/>
                        <a:ea typeface="Raleway"/>
                        <a:cs typeface="Raleway"/>
                        <a:sym typeface="Raleway"/>
                      </a:endParaRPr>
                    </a:p>
                  </a:txBody>
                  <a:tcPr marL="91450" marR="45725" marT="45725" marB="45725" anchor="b">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E69138"/>
                      </a:solidFill>
                      <a:prstDash val="dash"/>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Consumer</a:t>
                      </a:r>
                      <a:endParaRPr sz="1400" u="none" strike="noStrike" cap="none">
                        <a:latin typeface="Raleway"/>
                        <a:ea typeface="Raleway"/>
                        <a:cs typeface="Raleway"/>
                        <a:sym typeface="Raleway"/>
                      </a:endParaRPr>
                    </a:p>
                  </a:txBody>
                  <a:tcPr marL="91450" marR="45725" marT="45725" marB="45725" anchor="b">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Oil, Gas, </a:t>
                      </a:r>
                      <a:endParaRPr sz="14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and Fuels</a:t>
                      </a:r>
                      <a:endParaRPr sz="1400" u="none" strike="noStrike" cap="none">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Agriculture</a:t>
                      </a:r>
                      <a:endParaRPr sz="14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and Land Use</a:t>
                      </a:r>
                      <a:endParaRPr sz="1400" u="none" strike="noStrike" cap="none">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Waste</a:t>
                      </a:r>
                      <a:endParaRPr sz="1400" u="none" strike="noStrike" cap="none">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Industrials</a:t>
                      </a:r>
                      <a:endParaRPr sz="1400" u="none" strike="noStrike" cap="none">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3300"/>
                          </a:solidFill>
                          <a:latin typeface="Raleway"/>
                          <a:ea typeface="Raleway"/>
                          <a:cs typeface="Raleway"/>
                          <a:sym typeface="Raleway"/>
                        </a:rPr>
                        <a:t>Carbon Management</a:t>
                      </a:r>
                      <a:endParaRPr sz="1400" u="none" strike="noStrike" cap="none">
                        <a:latin typeface="Raleway"/>
                        <a:ea typeface="Raleway"/>
                        <a:cs typeface="Raleway"/>
                        <a:sym typeface="Raleway"/>
                      </a:endParaRPr>
                    </a:p>
                  </a:txBody>
                  <a:tcPr marL="91450" marR="45725" marT="45725" marB="45725"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0400">
                <a:tc>
                  <a:txBody>
                    <a:bodyPr/>
                    <a:lstStyle/>
                    <a:p>
                      <a:pPr marL="0" marR="0" lvl="0" indent="0" algn="r" rtl="0">
                        <a:lnSpc>
                          <a:spcPct val="100000"/>
                        </a:lnSpc>
                        <a:spcBef>
                          <a:spcPts val="0"/>
                        </a:spcBef>
                        <a:spcAft>
                          <a:spcPts val="0"/>
                        </a:spcAft>
                        <a:buClr>
                          <a:srgbClr val="000000"/>
                        </a:buClr>
                        <a:buSzPts val="800"/>
                        <a:buFont typeface="Arial"/>
                        <a:buNone/>
                      </a:pPr>
                      <a:r>
                        <a:rPr lang="en-US" sz="800" b="1" u="none" strike="noStrike" cap="none">
                          <a:latin typeface="Raleway"/>
                          <a:ea typeface="Raleway"/>
                          <a:cs typeface="Raleway"/>
                          <a:sym typeface="Raleway"/>
                        </a:rPr>
                        <a:t>Addressable market size*</a:t>
                      </a:r>
                      <a:endParaRPr sz="1400" u="none" strike="noStrike" cap="none">
                        <a:latin typeface="Raleway"/>
                        <a:ea typeface="Raleway"/>
                        <a:cs typeface="Raleway"/>
                        <a:sym typeface="Raleway"/>
                      </a:endParaRPr>
                    </a:p>
                  </a:txBody>
                  <a:tcPr marL="0" marR="45725" marT="45725" marB="45725">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$2.3-2.7T</a:t>
                      </a:r>
                      <a:endParaRPr sz="1400" u="none" strike="noStrike" cap="none">
                        <a:latin typeface="Raleway"/>
                        <a:ea typeface="Raleway"/>
                        <a:cs typeface="Raleway"/>
                        <a:sym typeface="Raleway"/>
                      </a:endParaRPr>
                    </a:p>
                  </a:txBody>
                  <a:tcPr marL="91450" marR="45725" marT="45725" marB="45725" anchor="ctr">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$1.3-1.8T</a:t>
                      </a:r>
                      <a:endParaRPr sz="1400" u="none" strike="noStrike" cap="none">
                        <a:latin typeface="Raleway"/>
                        <a:ea typeface="Raleway"/>
                        <a:cs typeface="Raleway"/>
                        <a:sym typeface="Raleway"/>
                      </a:endParaRPr>
                    </a:p>
                  </a:txBody>
                  <a:tcPr marL="91450" marR="45725" marT="45725" marB="45725" anchor="ctr">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$1.1-1.2T</a:t>
                      </a:r>
                      <a:endParaRPr sz="1400" u="none" strike="noStrike" cap="none">
                        <a:latin typeface="Raleway"/>
                        <a:ea typeface="Raleway"/>
                        <a:cs typeface="Raleway"/>
                        <a:sym typeface="Raleway"/>
                      </a:endParaRPr>
                    </a:p>
                  </a:txBody>
                  <a:tcPr marL="91450" marR="45725" marT="45725" marB="45725" anchor="ctr">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$1.0-1.5T</a:t>
                      </a:r>
                      <a:endParaRPr sz="1400" u="none" strike="noStrike" cap="none">
                        <a:latin typeface="Raleway"/>
                        <a:ea typeface="Raleway"/>
                        <a:cs typeface="Raleway"/>
                        <a:sym typeface="Raleway"/>
                      </a:endParaRPr>
                    </a:p>
                  </a:txBody>
                  <a:tcPr marL="91450" marR="45725" marT="45725" marB="45725" anchor="ctr">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$0.9-1.2T</a:t>
                      </a:r>
                      <a:endParaRPr sz="1400" u="none" strike="noStrike" cap="none">
                        <a:latin typeface="Raleway"/>
                        <a:ea typeface="Raleway"/>
                        <a:cs typeface="Raleway"/>
                        <a:sym typeface="Raleway"/>
                      </a:endParaRPr>
                    </a:p>
                  </a:txBody>
                  <a:tcPr marL="91450" marR="45725" marT="45725" marB="45725" anchor="ctr">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$0.6-1.1T</a:t>
                      </a:r>
                      <a:endParaRPr sz="1400" u="none" strike="noStrike" cap="none">
                        <a:latin typeface="Raleway"/>
                        <a:ea typeface="Raleway"/>
                        <a:cs typeface="Raleway"/>
                        <a:sym typeface="Raleway"/>
                      </a:endParaRPr>
                    </a:p>
                  </a:txBody>
                  <a:tcPr marL="9145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$0.5-1.1T</a:t>
                      </a:r>
                      <a:endParaRPr sz="1400" u="none" strike="noStrike" cap="none">
                        <a:latin typeface="Raleway"/>
                        <a:ea typeface="Raleway"/>
                        <a:cs typeface="Raleway"/>
                        <a:sym typeface="Raleway"/>
                      </a:endParaRPr>
                    </a:p>
                  </a:txBody>
                  <a:tcPr marL="9145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$0.3-0.4T</a:t>
                      </a:r>
                      <a:endParaRPr sz="1400" u="none" strike="noStrike" cap="none">
                        <a:latin typeface="Raleway"/>
                        <a:ea typeface="Raleway"/>
                        <a:cs typeface="Raleway"/>
                        <a:sym typeface="Raleway"/>
                      </a:endParaRPr>
                    </a:p>
                  </a:txBody>
                  <a:tcPr marL="9145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$0.2-0.3T</a:t>
                      </a:r>
                      <a:endParaRPr sz="1400" u="none" strike="noStrike" cap="none">
                        <a:latin typeface="Raleway"/>
                        <a:ea typeface="Raleway"/>
                        <a:cs typeface="Raleway"/>
                        <a:sym typeface="Raleway"/>
                      </a:endParaRPr>
                    </a:p>
                  </a:txBody>
                  <a:tcPr marL="9145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i="0" u="none" strike="noStrike" cap="none">
                          <a:solidFill>
                            <a:srgbClr val="000000"/>
                          </a:solidFill>
                          <a:latin typeface="Raleway"/>
                          <a:ea typeface="Raleway"/>
                          <a:cs typeface="Raleway"/>
                          <a:sym typeface="Raleway"/>
                        </a:rPr>
                        <a:t>$0.1-0.2T</a:t>
                      </a:r>
                      <a:endParaRPr sz="1400" u="none" strike="noStrike" cap="none">
                        <a:latin typeface="Raleway"/>
                        <a:ea typeface="Raleway"/>
                        <a:cs typeface="Raleway"/>
                        <a:sym typeface="Raleway"/>
                      </a:endParaRPr>
                    </a:p>
                  </a:txBody>
                  <a:tcPr marL="91450" marR="457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320400">
                <a:tc>
                  <a:txBody>
                    <a:bodyPr/>
                    <a:lstStyle/>
                    <a:p>
                      <a:pPr marL="0" marR="0" lvl="0" indent="0" algn="r" rtl="0">
                        <a:lnSpc>
                          <a:spcPct val="100000"/>
                        </a:lnSpc>
                        <a:spcBef>
                          <a:spcPts val="0"/>
                        </a:spcBef>
                        <a:spcAft>
                          <a:spcPts val="0"/>
                        </a:spcAft>
                        <a:buClr>
                          <a:srgbClr val="000000"/>
                        </a:buClr>
                        <a:buSzPts val="800"/>
                        <a:buFont typeface="Arial"/>
                        <a:buNone/>
                      </a:pPr>
                      <a:r>
                        <a:rPr lang="en-US" sz="800" b="1" u="none" strike="noStrike" cap="none">
                          <a:latin typeface="Raleway"/>
                          <a:ea typeface="Raleway"/>
                          <a:cs typeface="Raleway"/>
                          <a:sym typeface="Raleway"/>
                        </a:rPr>
                        <a:t>Small business participation</a:t>
                      </a:r>
                      <a:endParaRPr sz="1400" u="none" strike="noStrike" cap="none">
                        <a:latin typeface="Raleway"/>
                        <a:ea typeface="Raleway"/>
                        <a:cs typeface="Raleway"/>
                        <a:sym typeface="Raleway"/>
                      </a:endParaRPr>
                    </a:p>
                  </a:txBody>
                  <a:tcPr marL="0" marR="45725" marT="45725" marB="45725">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33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B3D1B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extLst>
                  <a:ext uri="{0D108BD9-81ED-4DB2-BD59-A6C34878D82A}">
                    <a16:rowId xmlns:a16="http://schemas.microsoft.com/office/drawing/2014/main" val="10003"/>
                  </a:ext>
                </a:extLst>
              </a:tr>
              <a:tr h="320400">
                <a:tc>
                  <a:txBody>
                    <a:bodyPr/>
                    <a:lstStyle/>
                    <a:p>
                      <a:pPr marL="0" marR="0" lvl="0" indent="0" algn="r" rtl="0">
                        <a:lnSpc>
                          <a:spcPct val="100000"/>
                        </a:lnSpc>
                        <a:spcBef>
                          <a:spcPts val="0"/>
                        </a:spcBef>
                        <a:spcAft>
                          <a:spcPts val="0"/>
                        </a:spcAft>
                        <a:buClr>
                          <a:srgbClr val="000000"/>
                        </a:buClr>
                        <a:buSzPts val="800"/>
                        <a:buFont typeface="Arial"/>
                        <a:buNone/>
                      </a:pPr>
                      <a:r>
                        <a:rPr lang="en-US" sz="800" b="1" u="none" strike="noStrike" cap="none">
                          <a:latin typeface="Raleway"/>
                          <a:ea typeface="Raleway"/>
                          <a:cs typeface="Raleway"/>
                          <a:sym typeface="Raleway"/>
                        </a:rPr>
                        <a:t>Skill transferability</a:t>
                      </a:r>
                      <a:endParaRPr sz="1400" u="none" strike="noStrike" cap="none">
                        <a:latin typeface="Raleway"/>
                        <a:ea typeface="Raleway"/>
                        <a:cs typeface="Raleway"/>
                        <a:sym typeface="Raleway"/>
                      </a:endParaRPr>
                    </a:p>
                  </a:txBody>
                  <a:tcPr marL="0" marR="45725" marT="45725" marB="45725" anchor="ctr">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BA669"/>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33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33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extLst>
                  <a:ext uri="{0D108BD9-81ED-4DB2-BD59-A6C34878D82A}">
                    <a16:rowId xmlns:a16="http://schemas.microsoft.com/office/drawing/2014/main" val="10004"/>
                  </a:ext>
                </a:extLst>
              </a:tr>
              <a:tr h="307575">
                <a:tc>
                  <a:txBody>
                    <a:bodyPr/>
                    <a:lstStyle/>
                    <a:p>
                      <a:pPr marL="0" marR="0" lvl="0" indent="0" algn="r" rtl="0">
                        <a:lnSpc>
                          <a:spcPct val="100000"/>
                        </a:lnSpc>
                        <a:spcBef>
                          <a:spcPts val="0"/>
                        </a:spcBef>
                        <a:spcAft>
                          <a:spcPts val="0"/>
                        </a:spcAft>
                        <a:buClr>
                          <a:srgbClr val="000000"/>
                        </a:buClr>
                        <a:buSzPts val="800"/>
                        <a:buFont typeface="Arial"/>
                        <a:buNone/>
                      </a:pPr>
                      <a:r>
                        <a:rPr lang="en-US" sz="800" b="1" u="none" strike="noStrike" cap="none">
                          <a:latin typeface="Raleway"/>
                          <a:ea typeface="Raleway"/>
                          <a:cs typeface="Raleway"/>
                          <a:sym typeface="Raleway"/>
                        </a:rPr>
                        <a:t>Capital intensity</a:t>
                      </a:r>
                      <a:endParaRPr sz="1400" u="none" strike="noStrike" cap="none">
                        <a:latin typeface="Raleway"/>
                        <a:ea typeface="Raleway"/>
                        <a:cs typeface="Raleway"/>
                        <a:sym typeface="Raleway"/>
                      </a:endParaRPr>
                    </a:p>
                  </a:txBody>
                  <a:tcPr marL="0" marR="45725" marT="45725" marB="45725" anchor="ctr">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BA669"/>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3D1B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6CA666"/>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66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330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50"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3300"/>
                    </a:solidFill>
                  </a:tcPr>
                </a:tc>
                <a:extLst>
                  <a:ext uri="{0D108BD9-81ED-4DB2-BD59-A6C34878D82A}">
                    <a16:rowId xmlns:a16="http://schemas.microsoft.com/office/drawing/2014/main" val="10005"/>
                  </a:ext>
                </a:extLst>
              </a:tr>
              <a:tr h="927175">
                <a:tc>
                  <a:txBody>
                    <a:bodyPr/>
                    <a:lstStyle/>
                    <a:p>
                      <a:pPr marL="0" marR="0" lvl="0" indent="0" algn="r" rtl="0">
                        <a:lnSpc>
                          <a:spcPct val="100000"/>
                        </a:lnSpc>
                        <a:spcBef>
                          <a:spcPts val="0"/>
                        </a:spcBef>
                        <a:spcAft>
                          <a:spcPts val="0"/>
                        </a:spcAft>
                        <a:buClr>
                          <a:srgbClr val="000000"/>
                        </a:buClr>
                        <a:buSzPts val="800"/>
                        <a:buFont typeface="Arial"/>
                        <a:buNone/>
                      </a:pPr>
                      <a:r>
                        <a:rPr lang="en-US" sz="800" b="1" u="none" strike="noStrike" cap="none">
                          <a:latin typeface="Raleway"/>
                          <a:ea typeface="Raleway"/>
                          <a:cs typeface="Raleway"/>
                          <a:sym typeface="Raleway"/>
                        </a:rPr>
                        <a:t>Illustrative businesses</a:t>
                      </a:r>
                      <a:endParaRPr sz="1400" u="none" strike="noStrike" cap="none">
                        <a:latin typeface="Raleway"/>
                        <a:ea typeface="Raleway"/>
                        <a:cs typeface="Raleway"/>
                        <a:sym typeface="Raleway"/>
                      </a:endParaRPr>
                    </a:p>
                  </a:txBody>
                  <a:tcPr marL="0" marR="45725" marT="45725" marB="45725">
                    <a:lnL w="12700"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58736" marR="0" lvl="0" indent="-58736"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EV infrastruc-ture installers</a:t>
                      </a:r>
                      <a:endParaRPr sz="1400" u="none" strike="noStrike" cap="none">
                        <a:latin typeface="Raleway"/>
                        <a:ea typeface="Raleway"/>
                        <a:cs typeface="Raleway"/>
                        <a:sym typeface="Raleway"/>
                      </a:endParaRPr>
                    </a:p>
                    <a:p>
                      <a:pPr marL="58736" marR="0" lvl="0" indent="-58736"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OEM suppliers</a:t>
                      </a:r>
                      <a:endParaRPr sz="1400" u="none" strike="noStrike" cap="none">
                        <a:latin typeface="Raleway"/>
                        <a:ea typeface="Raleway"/>
                        <a:cs typeface="Raleway"/>
                        <a:sym typeface="Raleway"/>
                      </a:endParaRPr>
                    </a:p>
                    <a:p>
                      <a:pPr marL="58736" marR="0" lvl="0" indent="-58736"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Micro-mobility operators</a:t>
                      </a:r>
                      <a:endParaRPr sz="1400" u="none" strike="noStrike" cap="none">
                        <a:latin typeface="Raleway"/>
                        <a:ea typeface="Raleway"/>
                        <a:cs typeface="Raleway"/>
                        <a:sym typeface="Raleway"/>
                      </a:endParaRPr>
                    </a:p>
                  </a:txBody>
                  <a:tcPr marL="45725" marR="45725" marT="45725" marB="45725">
                    <a:lnL w="28575" cap="flat" cmpd="sng">
                      <a:solidFill>
                        <a:srgbClr val="E69138"/>
                      </a:solidFill>
                      <a:prstDash val="dash"/>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rgbClr val="D8D8D8"/>
                    </a:solidFill>
                  </a:tcPr>
                </a:tc>
                <a:tc>
                  <a:txBody>
                    <a:bodyPr/>
                    <a:lstStyle/>
                    <a:p>
                      <a:pPr marL="57150" marR="0" lvl="0" indent="-57150"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Architects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Civil engineers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Installers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Electricians</a:t>
                      </a:r>
                      <a:endParaRPr sz="1400" u="none" strike="noStrike" cap="none">
                        <a:latin typeface="Raleway"/>
                        <a:ea typeface="Raleway"/>
                        <a:cs typeface="Raleway"/>
                        <a:sym typeface="Raleway"/>
                      </a:endParaRPr>
                    </a:p>
                  </a:txBody>
                  <a:tcPr marL="45725" marR="45725" marT="45725" marB="45725">
                    <a:lnL w="28575" cap="flat" cmpd="sng">
                      <a:solidFill>
                        <a:srgbClr val="FFFFFF"/>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rgbClr val="D8D8D8"/>
                    </a:solidFill>
                  </a:tcPr>
                </a:tc>
                <a:tc>
                  <a:txBody>
                    <a:bodyPr/>
                    <a:lstStyle/>
                    <a:p>
                      <a:pPr marL="57150" marR="0" lvl="0" indent="-57150"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Water treat-ment centers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Water resource managers</a:t>
                      </a:r>
                      <a:endParaRPr sz="1400" u="none" strike="noStrike" cap="none">
                        <a:latin typeface="Raleway"/>
                        <a:ea typeface="Raleway"/>
                        <a:cs typeface="Raleway"/>
                        <a:sym typeface="Raleway"/>
                      </a:endParaRPr>
                    </a:p>
                  </a:txBody>
                  <a:tcPr marL="45725" marR="45725" marT="45725" marB="45725">
                    <a:lnL w="28575" cap="flat" cmpd="sng">
                      <a:solidFill>
                        <a:schemeClr val="lt1"/>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rgbClr val="D8D8D8"/>
                    </a:solidFill>
                  </a:tcPr>
                </a:tc>
                <a:tc>
                  <a:txBody>
                    <a:bodyPr/>
                    <a:lstStyle/>
                    <a:p>
                      <a:pPr marL="57150" marR="0" lvl="0" indent="-57150"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Utility managers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Power line technicians</a:t>
                      </a:r>
                      <a:endParaRPr sz="1400" u="none" strike="noStrike" cap="none">
                        <a:latin typeface="Raleway"/>
                        <a:ea typeface="Raleway"/>
                        <a:cs typeface="Raleway"/>
                        <a:sym typeface="Raleway"/>
                      </a:endParaRPr>
                    </a:p>
                    <a:p>
                      <a:pPr marL="57150" marR="0" lvl="0" indent="-57150"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Solar panel operators</a:t>
                      </a:r>
                      <a:endParaRPr sz="1400" u="none" strike="noStrike" cap="none">
                        <a:latin typeface="Raleway"/>
                        <a:ea typeface="Raleway"/>
                        <a:cs typeface="Raleway"/>
                        <a:sym typeface="Raleway"/>
                      </a:endParaRPr>
                    </a:p>
                  </a:txBody>
                  <a:tcPr marL="45725" marR="45725" marT="45725" marB="45725">
                    <a:lnL w="28575" cap="flat" cmpd="sng">
                      <a:solidFill>
                        <a:srgbClr val="FFFFFF"/>
                      </a:solidFill>
                      <a:prstDash val="solid"/>
                      <a:round/>
                      <a:headEnd type="none" w="sm" len="sm"/>
                      <a:tailEnd type="none" w="sm" len="sm"/>
                    </a:lnL>
                    <a:lnR w="28575" cap="flat" cmpd="sng">
                      <a:solidFill>
                        <a:srgbClr val="E69138"/>
                      </a:solidFill>
                      <a:prstDash val="dash"/>
                      <a:round/>
                      <a:headEnd type="none" w="sm" len="sm"/>
                      <a:tailEnd type="none" w="sm" len="sm"/>
                    </a:lnR>
                    <a:lnT w="28575" cap="flat" cmpd="sng">
                      <a:solidFill>
                        <a:srgbClr val="FFFFFF"/>
                      </a:solidFill>
                      <a:prstDash val="solid"/>
                      <a:round/>
                      <a:headEnd type="none" w="sm" len="sm"/>
                      <a:tailEnd type="none" w="sm" len="sm"/>
                    </a:lnT>
                    <a:lnB w="28575" cap="flat" cmpd="sng">
                      <a:solidFill>
                        <a:srgbClr val="E69138"/>
                      </a:solidFill>
                      <a:prstDash val="dash"/>
                      <a:round/>
                      <a:headEnd type="none" w="sm" len="sm"/>
                      <a:tailEnd type="none" w="sm" len="sm"/>
                    </a:lnB>
                    <a:solidFill>
                      <a:srgbClr val="D8D8D8"/>
                    </a:solidFill>
                  </a:tcPr>
                </a:tc>
                <a:tc>
                  <a:txBody>
                    <a:bodyPr/>
                    <a:lstStyle/>
                    <a:p>
                      <a:pPr marL="60325" marR="0" lvl="0" indent="-60325"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Light manuf-actuers</a:t>
                      </a:r>
                      <a:endParaRPr sz="800" u="none" strike="noStrike" cap="none">
                        <a:latin typeface="Raleway"/>
                        <a:ea typeface="Raleway"/>
                        <a:cs typeface="Raleway"/>
                        <a:sym typeface="Raleway"/>
                      </a:endParaRPr>
                    </a:p>
                    <a:p>
                      <a:pPr marL="60325" marR="0" lvl="0" indent="-60325"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Packaging engineers / producers</a:t>
                      </a:r>
                      <a:endParaRPr sz="1400" u="none" strike="noStrike" cap="none">
                        <a:latin typeface="Raleway"/>
                        <a:ea typeface="Raleway"/>
                        <a:cs typeface="Raleway"/>
                        <a:sym typeface="Raleway"/>
                      </a:endParaRPr>
                    </a:p>
                  </a:txBody>
                  <a:tcPr marL="45725" marR="45725" marT="45725" marB="45725">
                    <a:lnL w="28575" cap="flat" cmpd="sng">
                      <a:solidFill>
                        <a:srgbClr val="E69138"/>
                      </a:solidFill>
                      <a:prstDash val="dash"/>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55561" marR="0" lvl="0" indent="-55561"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Sustainable fuel / energy producers</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Energy technologists</a:t>
                      </a:r>
                      <a:endParaRPr sz="1400" u="none" strike="noStrike" cap="none">
                        <a:latin typeface="Raleway"/>
                        <a:ea typeface="Raleway"/>
                        <a:cs typeface="Raleway"/>
                        <a:sym typeface="Raleway"/>
                      </a:endParaRPr>
                    </a:p>
                  </a:txBody>
                  <a:tcPr marL="45725"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55561" marR="0" lvl="0" indent="-55561"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Farmers (urban, rural)</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Foresters</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Food producers</a:t>
                      </a:r>
                      <a:endParaRPr sz="1400" u="none" strike="noStrike" cap="none">
                        <a:latin typeface="Raleway"/>
                        <a:ea typeface="Raleway"/>
                        <a:cs typeface="Raleway"/>
                        <a:sym typeface="Raleway"/>
                      </a:endParaRPr>
                    </a:p>
                  </a:txBody>
                  <a:tcPr marL="45725"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55561" marR="0" lvl="0" indent="-55561"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Materials processors</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Recyclers</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Waste managers</a:t>
                      </a:r>
                      <a:endParaRPr sz="1400" u="none" strike="noStrike" cap="none">
                        <a:latin typeface="Raleway"/>
                        <a:ea typeface="Raleway"/>
                        <a:cs typeface="Raleway"/>
                        <a:sym typeface="Raleway"/>
                      </a:endParaRPr>
                    </a:p>
                  </a:txBody>
                  <a:tcPr marL="45725"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55561" marR="0" lvl="0" indent="-55561"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Raw material processors</a:t>
                      </a:r>
                      <a:endParaRPr sz="1400" u="none" strike="noStrike" cap="none">
                        <a:latin typeface="Raleway"/>
                        <a:ea typeface="Raleway"/>
                        <a:cs typeface="Raleway"/>
                        <a:sym typeface="Raleway"/>
                      </a:endParaRPr>
                    </a:p>
                    <a:p>
                      <a:pPr marL="55561" marR="0" lvl="0" indent="-55561" algn="l" rtl="0">
                        <a:lnSpc>
                          <a:spcPct val="100000"/>
                        </a:lnSpc>
                        <a:spcBef>
                          <a:spcPts val="200"/>
                        </a:spcBef>
                        <a:spcAft>
                          <a:spcPts val="0"/>
                        </a:spcAft>
                        <a:buClr>
                          <a:srgbClr val="000000"/>
                        </a:buClr>
                        <a:buSzPts val="800"/>
                        <a:buFont typeface="Raleway"/>
                        <a:buChar char="•"/>
                      </a:pPr>
                      <a:r>
                        <a:rPr lang="en-US" sz="800" u="none" strike="noStrike" cap="none">
                          <a:latin typeface="Raleway"/>
                          <a:ea typeface="Raleway"/>
                          <a:cs typeface="Raleway"/>
                          <a:sym typeface="Raleway"/>
                        </a:rPr>
                        <a:t>Fabricators</a:t>
                      </a:r>
                      <a:endParaRPr sz="1400" u="none" strike="noStrike" cap="none">
                        <a:latin typeface="Raleway"/>
                        <a:ea typeface="Raleway"/>
                        <a:cs typeface="Raleway"/>
                        <a:sym typeface="Raleway"/>
                      </a:endParaRPr>
                    </a:p>
                  </a:txBody>
                  <a:tcPr marL="45725"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tc>
                  <a:txBody>
                    <a:bodyPr/>
                    <a:lstStyle/>
                    <a:p>
                      <a:pPr marL="58736" marR="0" lvl="0" indent="-58736" algn="l" rtl="0">
                        <a:lnSpc>
                          <a:spcPct val="100000"/>
                        </a:lnSpc>
                        <a:spcBef>
                          <a:spcPts val="0"/>
                        </a:spcBef>
                        <a:spcAft>
                          <a:spcPts val="0"/>
                        </a:spcAft>
                        <a:buClr>
                          <a:srgbClr val="000000"/>
                        </a:buClr>
                        <a:buSzPts val="800"/>
                        <a:buFont typeface="Raleway"/>
                        <a:buChar char="•"/>
                      </a:pPr>
                      <a:r>
                        <a:rPr lang="en-US" sz="800" u="none" strike="noStrike" cap="none">
                          <a:latin typeface="Raleway"/>
                          <a:ea typeface="Raleway"/>
                          <a:cs typeface="Raleway"/>
                          <a:sym typeface="Raleway"/>
                        </a:rPr>
                        <a:t>Carbon capture &amp; storage</a:t>
                      </a:r>
                      <a:endParaRPr sz="1400" u="none" strike="noStrike" cap="none">
                        <a:latin typeface="Raleway"/>
                        <a:ea typeface="Raleway"/>
                        <a:cs typeface="Raleway"/>
                        <a:sym typeface="Raleway"/>
                      </a:endParaRPr>
                    </a:p>
                    <a:p>
                      <a:pPr marL="58736" marR="0" lvl="0" indent="-58736" algn="l" rtl="0">
                        <a:lnSpc>
                          <a:spcPct val="100000"/>
                        </a:lnSpc>
                        <a:spcBef>
                          <a:spcPts val="200"/>
                        </a:spcBef>
                        <a:spcAft>
                          <a:spcPts val="0"/>
                        </a:spcAft>
                        <a:buClr>
                          <a:srgbClr val="000000"/>
                        </a:buClr>
                        <a:buSzPts val="800"/>
                        <a:buFont typeface="Arial"/>
                        <a:buChar char="•"/>
                      </a:pPr>
                      <a:r>
                        <a:rPr lang="en-US" sz="800" u="none" strike="noStrike" cap="none">
                          <a:latin typeface="Raleway"/>
                          <a:ea typeface="Raleway"/>
                          <a:cs typeface="Raleway"/>
                          <a:sym typeface="Raleway"/>
                        </a:rPr>
                        <a:t>Carbon eva-luators / measurement</a:t>
                      </a:r>
                      <a:endParaRPr sz="1400" u="none" strike="noStrike" cap="none">
                        <a:latin typeface="Raleway"/>
                        <a:ea typeface="Raleway"/>
                        <a:cs typeface="Raleway"/>
                        <a:sym typeface="Raleway"/>
                      </a:endParaRPr>
                    </a:p>
                  </a:txBody>
                  <a:tcPr marL="45725" marR="457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D8D8"/>
                    </a:solidFill>
                  </a:tcPr>
                </a:tc>
                <a:extLst>
                  <a:ext uri="{0D108BD9-81ED-4DB2-BD59-A6C34878D82A}">
                    <a16:rowId xmlns:a16="http://schemas.microsoft.com/office/drawing/2014/main" val="10006"/>
                  </a:ext>
                </a:extLst>
              </a:tr>
            </a:tbl>
          </a:graphicData>
        </a:graphic>
      </p:graphicFrame>
      <p:sp>
        <p:nvSpPr>
          <p:cNvPr id="831" name="Google Shape;831;g219ad3962ec_5_623"/>
          <p:cNvSpPr txBox="1"/>
          <p:nvPr/>
        </p:nvSpPr>
        <p:spPr>
          <a:xfrm>
            <a:off x="-2469200" y="8054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0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219ad3962ec_5_5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32</a:t>
            </a:fld>
            <a:endParaRPr/>
          </a:p>
        </p:txBody>
      </p:sp>
      <p:sp>
        <p:nvSpPr>
          <p:cNvPr id="837" name="Google Shape;837;g219ad3962ec_5_566"/>
          <p:cNvSpPr txBox="1"/>
          <p:nvPr/>
        </p:nvSpPr>
        <p:spPr>
          <a:xfrm>
            <a:off x="0" y="8275"/>
            <a:ext cx="86205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accent1"/>
                </a:solidFill>
                <a:latin typeface="Raleway"/>
                <a:ea typeface="Raleway"/>
                <a:cs typeface="Raleway"/>
                <a:sym typeface="Raleway"/>
              </a:rPr>
              <a:t>Challenge 4: </a:t>
            </a:r>
            <a:r>
              <a:rPr lang="en-US" sz="1900" b="1" i="0" u="none" strike="noStrike" cap="none">
                <a:solidFill>
                  <a:srgbClr val="1C4587"/>
                </a:solidFill>
                <a:latin typeface="Raleway"/>
                <a:ea typeface="Raleway"/>
                <a:cs typeface="Raleway"/>
                <a:sym typeface="Raleway"/>
              </a:rPr>
              <a:t>Manufacturing faces a workforce shortage  </a:t>
            </a:r>
            <a:endParaRPr sz="1400" b="0" i="0" u="none" strike="noStrike" cap="none">
              <a:solidFill>
                <a:srgbClr val="000000"/>
              </a:solidFill>
              <a:latin typeface="Arial"/>
              <a:ea typeface="Arial"/>
              <a:cs typeface="Arial"/>
              <a:sym typeface="Arial"/>
            </a:endParaRPr>
          </a:p>
        </p:txBody>
      </p:sp>
      <p:sp>
        <p:nvSpPr>
          <p:cNvPr id="838" name="Google Shape;838;g219ad3962ec_5_566"/>
          <p:cNvSpPr txBox="1"/>
          <p:nvPr/>
        </p:nvSpPr>
        <p:spPr>
          <a:xfrm>
            <a:off x="213925" y="561475"/>
            <a:ext cx="6398700" cy="121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Manufacturers increasingly have difficulty filling middle-skill jobs. Examples include computer numerical control (CNC) machinists, welders, and maintenance technicians. </a:t>
            </a:r>
            <a:r>
              <a:rPr lang="en-US" sz="1200" b="1" i="0" u="none" strike="noStrike" cap="none">
                <a:solidFill>
                  <a:schemeClr val="dk1"/>
                </a:solidFill>
                <a:latin typeface="Raleway"/>
                <a:ea typeface="Raleway"/>
                <a:cs typeface="Raleway"/>
                <a:sym typeface="Raleway"/>
              </a:rPr>
              <a:t>Without changes to the skills composition of the workforce, up to</a:t>
            </a:r>
            <a:r>
              <a:rPr lang="en-US" sz="1200" b="1" i="0" u="none" strike="noStrike" cap="none">
                <a:solidFill>
                  <a:schemeClr val="accent1"/>
                </a:solidFill>
                <a:latin typeface="Raleway"/>
                <a:ea typeface="Raleway"/>
                <a:cs typeface="Raleway"/>
                <a:sym typeface="Raleway"/>
              </a:rPr>
              <a:t> 2.1 million jobs </a:t>
            </a:r>
            <a:r>
              <a:rPr lang="en-US" sz="1200" b="1" i="0" u="none" strike="noStrike" cap="none">
                <a:solidFill>
                  <a:schemeClr val="dk1"/>
                </a:solidFill>
                <a:latin typeface="Raleway"/>
                <a:ea typeface="Raleway"/>
                <a:cs typeface="Raleway"/>
                <a:sym typeface="Raleway"/>
              </a:rPr>
              <a:t>could be left unfilled </a:t>
            </a:r>
            <a:r>
              <a:rPr lang="en-US" sz="1200" b="0" i="0" u="none" strike="noStrike" cap="none">
                <a:solidFill>
                  <a:schemeClr val="dk1"/>
                </a:solidFill>
                <a:latin typeface="Raleway"/>
                <a:ea typeface="Raleway"/>
                <a:cs typeface="Raleway"/>
                <a:sym typeface="Raleway"/>
              </a:rPr>
              <a:t>between 2020 and 2030, impacting productivity,innovation, competitiveness, and GDP </a:t>
            </a:r>
            <a:endParaRPr sz="1200" b="0" i="0" u="none" strike="noStrike" cap="none">
              <a:solidFill>
                <a:schemeClr val="dk1"/>
              </a:solidFill>
              <a:latin typeface="Raleway"/>
              <a:ea typeface="Raleway"/>
              <a:cs typeface="Raleway"/>
              <a:sym typeface="Raleway"/>
            </a:endParaRPr>
          </a:p>
        </p:txBody>
      </p:sp>
      <p:sp>
        <p:nvSpPr>
          <p:cNvPr id="839" name="Google Shape;839;g219ad3962ec_5_566"/>
          <p:cNvSpPr txBox="1"/>
          <p:nvPr/>
        </p:nvSpPr>
        <p:spPr>
          <a:xfrm>
            <a:off x="0" y="4835700"/>
            <a:ext cx="54633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Deloitte Insights. </a:t>
            </a:r>
            <a:r>
              <a:rPr lang="en-US" sz="800" b="0" i="0" u="sng" strike="noStrike" cap="none">
                <a:solidFill>
                  <a:schemeClr val="hlink"/>
                </a:solidFill>
                <a:latin typeface="Raleway"/>
                <a:ea typeface="Raleway"/>
                <a:cs typeface="Raleway"/>
                <a:sym typeface="Raleway"/>
                <a:hlinkClick r:id="rId3"/>
              </a:rPr>
              <a:t>"The Skills Gap in US Manufacturing: Getting Entry-Level Employees in the Door." </a:t>
            </a:r>
            <a:endParaRPr sz="800" b="0" i="0" u="none" strike="noStrike" cap="none">
              <a:solidFill>
                <a:srgbClr val="000000"/>
              </a:solidFill>
              <a:latin typeface="Raleway"/>
              <a:ea typeface="Raleway"/>
              <a:cs typeface="Raleway"/>
              <a:sym typeface="Raleway"/>
            </a:endParaRPr>
          </a:p>
        </p:txBody>
      </p:sp>
      <p:pic>
        <p:nvPicPr>
          <p:cNvPr id="840" name="Google Shape;840;g219ad3962ec_5_566"/>
          <p:cNvPicPr preferRelativeResize="0"/>
          <p:nvPr/>
        </p:nvPicPr>
        <p:blipFill rotWithShape="1">
          <a:blip r:embed="rId4">
            <a:alphaModFix/>
          </a:blip>
          <a:srcRect t="8955" b="13906"/>
          <a:stretch/>
        </p:blipFill>
        <p:spPr>
          <a:xfrm>
            <a:off x="993201" y="1787049"/>
            <a:ext cx="4462550" cy="2856950"/>
          </a:xfrm>
          <a:prstGeom prst="rect">
            <a:avLst/>
          </a:prstGeom>
          <a:noFill/>
          <a:ln>
            <a:noFill/>
          </a:ln>
        </p:spPr>
      </p:pic>
      <p:sp>
        <p:nvSpPr>
          <p:cNvPr id="841" name="Google Shape;841;g219ad3962ec_5_566"/>
          <p:cNvSpPr txBox="1"/>
          <p:nvPr/>
        </p:nvSpPr>
        <p:spPr>
          <a:xfrm>
            <a:off x="6632600" y="719375"/>
            <a:ext cx="2153100" cy="3980400"/>
          </a:xfrm>
          <a:prstGeom prst="rect">
            <a:avLst/>
          </a:prstGeom>
          <a:solidFill>
            <a:srgbClr val="E3EEF8"/>
          </a:solidFill>
          <a:ln w="9525" cap="flat" cmpd="sng">
            <a:solidFill>
              <a:srgbClr val="083A64"/>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rgbClr val="083A64"/>
                </a:solidFill>
                <a:latin typeface="Raleway"/>
                <a:ea typeface="Raleway"/>
                <a:cs typeface="Raleway"/>
                <a:sym typeface="Raleway"/>
              </a:rPr>
              <a:t>Role for cities : </a:t>
            </a:r>
            <a:r>
              <a:rPr lang="en-US" sz="1200" b="1" i="0" u="none" strike="noStrike" cap="none">
                <a:solidFill>
                  <a:srgbClr val="0097A7"/>
                </a:solidFill>
                <a:latin typeface="Raleway"/>
                <a:ea typeface="Raleway"/>
                <a:cs typeface="Raleway"/>
                <a:sym typeface="Raleway"/>
              </a:rPr>
              <a:t>Workforce Development Strategies </a:t>
            </a: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Unlike entry-level jobs, middle-skill jobs require specific skills and knowledge that cannot be filled immediately with someone from another industry or recent high school graduates. </a:t>
            </a: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Cities need to invest in training programs that provide hands-on experience and practical skills development.</a:t>
            </a: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g22df3f27950_6_666"/>
          <p:cNvPicPr preferRelativeResize="0"/>
          <p:nvPr/>
        </p:nvPicPr>
        <p:blipFill rotWithShape="1">
          <a:blip r:embed="rId3">
            <a:alphaModFix amt="29000"/>
          </a:blip>
          <a:srcRect r="1854" b="17039"/>
          <a:stretch/>
        </p:blipFill>
        <p:spPr>
          <a:xfrm>
            <a:off x="25" y="25"/>
            <a:ext cx="9144000" cy="5143500"/>
          </a:xfrm>
          <a:prstGeom prst="rect">
            <a:avLst/>
          </a:prstGeom>
          <a:noFill/>
          <a:ln>
            <a:noFill/>
          </a:ln>
        </p:spPr>
      </p:pic>
      <p:sp>
        <p:nvSpPr>
          <p:cNvPr id="847" name="Google Shape;847;g22df3f27950_6_666"/>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848" name="Google Shape;848;g22df3f27950_6_666"/>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849" name="Google Shape;849;g22df3f27950_6_666"/>
          <p:cNvGraphicFramePr/>
          <p:nvPr/>
        </p:nvGraphicFramePr>
        <p:xfrm>
          <a:off x="2623846" y="1141367"/>
          <a:ext cx="4233800" cy="29430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latin typeface="Raleway"/>
                          <a:ea typeface="Raleway"/>
                          <a:cs typeface="Raleway"/>
                          <a:sym typeface="Raleway"/>
                        </a:rPr>
                        <a:t>An Economy in Transition</a:t>
                      </a:r>
                      <a:endParaRPr sz="700" b="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A Distributed Geography of Production</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Upcoming Challenges &amp; The Role of Cities </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b="1" u="none" strike="noStrike" cap="none">
                          <a:latin typeface="Raleway"/>
                          <a:ea typeface="Raleway"/>
                          <a:cs typeface="Raleway"/>
                          <a:sym typeface="Raleway"/>
                        </a:rPr>
                        <a:t>Early Policy Signals</a:t>
                      </a:r>
                      <a:endParaRPr sz="1400" b="1"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What comes next?</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850" name="Google Shape;850;g22df3f27950_6_6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33</a:t>
            </a:fld>
            <a:endParaRPr sz="1000" b="1">
              <a:solidFill>
                <a:srgbClr val="1C4587"/>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aphicFrame>
        <p:nvGraphicFramePr>
          <p:cNvPr id="855" name="Google Shape;855;g219ad3962ec_5_496"/>
          <p:cNvGraphicFramePr/>
          <p:nvPr>
            <p:extLst>
              <p:ext uri="{D42A27DB-BD31-4B8C-83A1-F6EECF244321}">
                <p14:modId xmlns:p14="http://schemas.microsoft.com/office/powerpoint/2010/main" val="3930793939"/>
              </p:ext>
            </p:extLst>
          </p:nvPr>
        </p:nvGraphicFramePr>
        <p:xfrm>
          <a:off x="298513" y="1310608"/>
          <a:ext cx="2877425" cy="2768450"/>
        </p:xfrm>
        <a:graphic>
          <a:graphicData uri="http://schemas.openxmlformats.org/drawingml/2006/table">
            <a:tbl>
              <a:tblPr bandRow="1">
                <a:noFill/>
                <a:tableStyleId>{C426A68D-0CF2-4B1B-9F7D-E29FA989A61C}</a:tableStyleId>
              </a:tblPr>
              <a:tblGrid>
                <a:gridCol w="2371550">
                  <a:extLst>
                    <a:ext uri="{9D8B030D-6E8A-4147-A177-3AD203B41FA5}">
                      <a16:colId xmlns:a16="http://schemas.microsoft.com/office/drawing/2014/main" val="20000"/>
                    </a:ext>
                  </a:extLst>
                </a:gridCol>
                <a:gridCol w="505875">
                  <a:extLst>
                    <a:ext uri="{9D8B030D-6E8A-4147-A177-3AD203B41FA5}">
                      <a16:colId xmlns:a16="http://schemas.microsoft.com/office/drawing/2014/main" val="20001"/>
                    </a:ext>
                  </a:extLst>
                </a:gridCol>
              </a:tblGrid>
              <a:tr h="601475">
                <a:tc>
                  <a:txBody>
                    <a:bodyPr/>
                    <a:lstStyle/>
                    <a:p>
                      <a:pPr marL="0" marR="0" lvl="0" indent="0" algn="r" rtl="0">
                        <a:lnSpc>
                          <a:spcPct val="100000"/>
                        </a:lnSpc>
                        <a:spcBef>
                          <a:spcPts val="0"/>
                        </a:spcBef>
                        <a:spcAft>
                          <a:spcPts val="0"/>
                        </a:spcAft>
                        <a:buClr>
                          <a:schemeClr val="dk1"/>
                        </a:buClr>
                        <a:buSzPts val="1200"/>
                        <a:buFont typeface="Calibri"/>
                        <a:buNone/>
                      </a:pPr>
                      <a:r>
                        <a:rPr lang="en-US" sz="1100" b="1" u="none" strike="noStrike" cap="none">
                          <a:latin typeface="Raleway"/>
                          <a:ea typeface="Raleway"/>
                          <a:cs typeface="Raleway"/>
                          <a:sym typeface="Raleway"/>
                        </a:rPr>
                        <a:t>Industrial Sprawl</a:t>
                      </a:r>
                      <a:endParaRPr sz="1100"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tc>
                  <a:txBody>
                    <a:bodyPr/>
                    <a:lstStyle/>
                    <a:p>
                      <a:pPr marL="0" marR="0" lvl="0" indent="0" algn="r"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E69138"/>
                    </a:solidFill>
                  </a:tcPr>
                </a:tc>
                <a:extLst>
                  <a:ext uri="{0D108BD9-81ED-4DB2-BD59-A6C34878D82A}">
                    <a16:rowId xmlns:a16="http://schemas.microsoft.com/office/drawing/2014/main" val="10000"/>
                  </a:ext>
                </a:extLst>
              </a:tr>
              <a:tr h="739175">
                <a:tc>
                  <a:txBody>
                    <a:bodyPr/>
                    <a:lstStyle/>
                    <a:p>
                      <a:pPr marL="0" marR="0" lvl="0" indent="0" algn="r" rtl="0">
                        <a:lnSpc>
                          <a:spcPct val="100000"/>
                        </a:lnSpc>
                        <a:spcBef>
                          <a:spcPts val="0"/>
                        </a:spcBef>
                        <a:spcAft>
                          <a:spcPts val="0"/>
                        </a:spcAft>
                        <a:buClr>
                          <a:srgbClr val="000000"/>
                        </a:buClr>
                        <a:buSzPts val="1100"/>
                        <a:buFont typeface="Arial"/>
                        <a:buNone/>
                      </a:pPr>
                      <a:r>
                        <a:rPr lang="en-US" sz="1100" b="1" u="none" strike="noStrike" cap="none" dirty="0">
                          <a:latin typeface="Raleway"/>
                          <a:ea typeface="Raleway"/>
                          <a:cs typeface="Raleway"/>
                          <a:sym typeface="Raleway"/>
                        </a:rPr>
                        <a:t>Spatial Mismatch</a:t>
                      </a:r>
                      <a:endParaRPr sz="1100" u="none" strike="noStrike" cap="none" dirty="0">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tc>
                  <a:txBody>
                    <a:bodyPr/>
                    <a:lstStyle/>
                    <a:p>
                      <a:pPr marL="0" marR="0" lvl="0" indent="0" algn="r"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E69138"/>
                    </a:solidFill>
                  </a:tcPr>
                </a:tc>
                <a:extLst>
                  <a:ext uri="{0D108BD9-81ED-4DB2-BD59-A6C34878D82A}">
                    <a16:rowId xmlns:a16="http://schemas.microsoft.com/office/drawing/2014/main" val="10001"/>
                  </a:ext>
                </a:extLst>
              </a:tr>
              <a:tr h="739150">
                <a:tc>
                  <a:txBody>
                    <a:bodyPr/>
                    <a:lstStyle/>
                    <a:p>
                      <a:pPr marL="0" marR="0" lvl="0" indent="0" algn="r" rtl="0">
                        <a:lnSpc>
                          <a:spcPct val="100000"/>
                        </a:lnSpc>
                        <a:spcBef>
                          <a:spcPts val="0"/>
                        </a:spcBef>
                        <a:spcAft>
                          <a:spcPts val="0"/>
                        </a:spcAft>
                        <a:buClr>
                          <a:schemeClr val="dk1"/>
                        </a:buClr>
                        <a:buSzPts val="1100"/>
                        <a:buFont typeface="Arial"/>
                        <a:buNone/>
                      </a:pPr>
                      <a:r>
                        <a:rPr lang="en-US" sz="1100" b="1" u="none" strike="noStrike" cap="none">
                          <a:latin typeface="Raleway"/>
                          <a:ea typeface="Raleway"/>
                          <a:cs typeface="Raleway"/>
                          <a:sym typeface="Raleway"/>
                        </a:rPr>
                        <a:t>Minority firms underrepresentation</a:t>
                      </a:r>
                      <a:endParaRPr sz="1100" u="none" strike="noStrike" cap="none">
                        <a:latin typeface="Raleway"/>
                        <a:ea typeface="Raleway"/>
                        <a:cs typeface="Raleway"/>
                        <a:sym typeface="Raleway"/>
                      </a:endParaRPr>
                    </a:p>
                    <a:p>
                      <a:pPr marL="0" marR="0" lvl="0" indent="0" algn="r" rtl="0">
                        <a:lnSpc>
                          <a:spcPct val="100000"/>
                        </a:lnSpc>
                        <a:spcBef>
                          <a:spcPts val="0"/>
                        </a:spcBef>
                        <a:spcAft>
                          <a:spcPts val="0"/>
                        </a:spcAft>
                        <a:buClr>
                          <a:srgbClr val="000000"/>
                        </a:buClr>
                        <a:buSzPts val="1100"/>
                        <a:buFont typeface="Arial"/>
                        <a:buNone/>
                      </a:pPr>
                      <a:r>
                        <a:rPr lang="en-US" sz="1100" b="1" u="none" strike="noStrike" cap="none">
                          <a:latin typeface="Raleway"/>
                          <a:ea typeface="Raleway"/>
                          <a:cs typeface="Raleway"/>
                          <a:sym typeface="Raleway"/>
                        </a:rPr>
                        <a:t>  </a:t>
                      </a:r>
                      <a:endParaRPr sz="1100" b="1"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tc>
                  <a:txBody>
                    <a:bodyPr/>
                    <a:lstStyle/>
                    <a:p>
                      <a:pPr marL="0" marR="0" lvl="0" indent="0" algn="r"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E69138"/>
                    </a:solidFill>
                  </a:tcPr>
                </a:tc>
                <a:extLst>
                  <a:ext uri="{0D108BD9-81ED-4DB2-BD59-A6C34878D82A}">
                    <a16:rowId xmlns:a16="http://schemas.microsoft.com/office/drawing/2014/main" val="10002"/>
                  </a:ext>
                </a:extLst>
              </a:tr>
              <a:tr h="688650">
                <a:tc>
                  <a:txBody>
                    <a:bodyPr/>
                    <a:lstStyle/>
                    <a:p>
                      <a:pPr marL="0" marR="0" lvl="0" indent="0" algn="r" rtl="0">
                        <a:lnSpc>
                          <a:spcPct val="100000"/>
                        </a:lnSpc>
                        <a:spcBef>
                          <a:spcPts val="0"/>
                        </a:spcBef>
                        <a:spcAft>
                          <a:spcPts val="0"/>
                        </a:spcAft>
                        <a:buClr>
                          <a:srgbClr val="000000"/>
                        </a:buClr>
                        <a:buSzPts val="1100"/>
                        <a:buFont typeface="Arial"/>
                        <a:buNone/>
                      </a:pPr>
                      <a:r>
                        <a:rPr lang="en-US" sz="1100" b="1" u="none" strike="noStrike" cap="none">
                          <a:latin typeface="Raleway"/>
                          <a:ea typeface="Raleway"/>
                          <a:cs typeface="Raleway"/>
                          <a:sym typeface="Raleway"/>
                        </a:rPr>
                        <a:t>Skilled workforce shortage</a:t>
                      </a:r>
                      <a:endParaRPr sz="1100" b="1" u="none" strike="noStrike" cap="none">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tc>
                  <a:txBody>
                    <a:bodyPr/>
                    <a:lstStyle/>
                    <a:p>
                      <a:pPr marL="0" marR="0" lvl="0" indent="0" algn="r" rtl="0">
                        <a:lnSpc>
                          <a:spcPct val="100000"/>
                        </a:lnSpc>
                        <a:spcBef>
                          <a:spcPts val="0"/>
                        </a:spcBef>
                        <a:spcAft>
                          <a:spcPts val="0"/>
                        </a:spcAft>
                        <a:buClr>
                          <a:srgbClr val="000000"/>
                        </a:buClr>
                        <a:buSzPts val="1100"/>
                        <a:buFont typeface="Arial"/>
                        <a:buNone/>
                      </a:pPr>
                      <a:endParaRPr sz="1100" b="1" u="none" strike="noStrike" cap="none" dirty="0">
                        <a:latin typeface="Raleway"/>
                        <a:ea typeface="Raleway"/>
                        <a:cs typeface="Raleway"/>
                        <a:sym typeface="Raleway"/>
                      </a:endParaRPr>
                    </a:p>
                  </a:txBody>
                  <a:tcPr marL="68600" marR="68600" marT="34300" marB="343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E69138"/>
                    </a:solidFill>
                  </a:tcPr>
                </a:tc>
                <a:extLst>
                  <a:ext uri="{0D108BD9-81ED-4DB2-BD59-A6C34878D82A}">
                    <a16:rowId xmlns:a16="http://schemas.microsoft.com/office/drawing/2014/main" val="10003"/>
                  </a:ext>
                </a:extLst>
              </a:tr>
            </a:tbl>
          </a:graphicData>
        </a:graphic>
      </p:graphicFrame>
      <p:graphicFrame>
        <p:nvGraphicFramePr>
          <p:cNvPr id="856" name="Google Shape;856;g219ad3962ec_5_496"/>
          <p:cNvGraphicFramePr/>
          <p:nvPr>
            <p:extLst>
              <p:ext uri="{D42A27DB-BD31-4B8C-83A1-F6EECF244321}">
                <p14:modId xmlns:p14="http://schemas.microsoft.com/office/powerpoint/2010/main" val="2887123460"/>
              </p:ext>
            </p:extLst>
          </p:nvPr>
        </p:nvGraphicFramePr>
        <p:xfrm>
          <a:off x="5581125" y="1499433"/>
          <a:ext cx="2917350" cy="2543175"/>
        </p:xfrm>
        <a:graphic>
          <a:graphicData uri="http://schemas.openxmlformats.org/drawingml/2006/table">
            <a:tbl>
              <a:tblPr bandRow="1">
                <a:noFill/>
                <a:tableStyleId>{C426A68D-0CF2-4B1B-9F7D-E29FA989A61C}</a:tableStyleId>
              </a:tblPr>
              <a:tblGrid>
                <a:gridCol w="337200">
                  <a:extLst>
                    <a:ext uri="{9D8B030D-6E8A-4147-A177-3AD203B41FA5}">
                      <a16:colId xmlns:a16="http://schemas.microsoft.com/office/drawing/2014/main" val="20000"/>
                    </a:ext>
                  </a:extLst>
                </a:gridCol>
                <a:gridCol w="2580150">
                  <a:extLst>
                    <a:ext uri="{9D8B030D-6E8A-4147-A177-3AD203B41FA5}">
                      <a16:colId xmlns:a16="http://schemas.microsoft.com/office/drawing/2014/main" val="20001"/>
                    </a:ext>
                  </a:extLst>
                </a:gridCol>
              </a:tblGrid>
              <a:tr h="532800">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14300" cap="flat" cmpd="sng">
                      <a:solidFill>
                        <a:schemeClr val="lt1"/>
                      </a:solidFill>
                      <a:prstDash val="solid"/>
                      <a:round/>
                      <a:headEnd type="none" w="sm" len="sm"/>
                      <a:tailEnd type="none" w="sm" len="sm"/>
                    </a:lnB>
                    <a:solidFill>
                      <a:srgbClr val="0A958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latin typeface="Raleway"/>
                          <a:ea typeface="Raleway"/>
                          <a:cs typeface="Raleway"/>
                          <a:sym typeface="Raleway"/>
                        </a:rPr>
                        <a:t>Attract suppliers</a:t>
                      </a:r>
                      <a:endParaRPr sz="1100" b="1" u="none" strike="noStrike" cap="none" dirty="0">
                        <a:latin typeface="Raleway"/>
                        <a:ea typeface="Raleway"/>
                        <a:cs typeface="Raleway"/>
                        <a:sym typeface="Raleway"/>
                      </a:endParaRPr>
                    </a:p>
                  </a:txBody>
                  <a:tcPr marL="68600" marR="68600" marT="34300" marB="34300" anchor="ctr">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532800">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0A958E"/>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Raleway"/>
                          <a:ea typeface="Raleway"/>
                          <a:cs typeface="Raleway"/>
                          <a:sym typeface="Raleway"/>
                        </a:rPr>
                        <a:t>Ground dispersed industries </a:t>
                      </a:r>
                      <a:endParaRPr sz="1100" b="1" u="none" strike="noStrike" cap="none">
                        <a:solidFill>
                          <a:srgbClr val="6AA84F"/>
                        </a:solidFill>
                        <a:latin typeface="Raleway"/>
                        <a:ea typeface="Raleway"/>
                        <a:cs typeface="Raleway"/>
                        <a:sym typeface="Raleway"/>
                      </a:endParaRPr>
                    </a:p>
                  </a:txBody>
                  <a:tcPr marL="68600" marR="68600" marT="34300" marB="34300" anchor="ctr">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532800">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0A958E"/>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Raleway"/>
                          <a:ea typeface="Raleway"/>
                          <a:cs typeface="Raleway"/>
                          <a:sym typeface="Raleway"/>
                        </a:rPr>
                        <a:t>Regional Coordination</a:t>
                      </a:r>
                      <a:endParaRPr sz="1100" b="1" u="none" strike="noStrike" cap="none">
                        <a:solidFill>
                          <a:srgbClr val="93C47D"/>
                        </a:solidFill>
                        <a:latin typeface="Raleway"/>
                        <a:ea typeface="Raleway"/>
                        <a:cs typeface="Raleway"/>
                        <a:sym typeface="Raleway"/>
                      </a:endParaRPr>
                    </a:p>
                  </a:txBody>
                  <a:tcPr marL="68600" marR="68600" marT="34300" marB="34300" anchor="ctr">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532800">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0A958E"/>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Raleway"/>
                          <a:ea typeface="Raleway"/>
                          <a:cs typeface="Raleway"/>
                          <a:sym typeface="Raleway"/>
                        </a:rPr>
                        <a:t>Supplier development </a:t>
                      </a:r>
                      <a:endParaRPr sz="1100" b="1" u="none" strike="noStrike" cap="none">
                        <a:latin typeface="Raleway"/>
                        <a:ea typeface="Raleway"/>
                        <a:cs typeface="Raleway"/>
                        <a:sym typeface="Raleway"/>
                      </a:endParaRPr>
                    </a:p>
                  </a:txBody>
                  <a:tcPr marL="68600" marR="68600" marT="34300" marB="34300" anchor="ctr">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4119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A958E"/>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dirty="0">
                          <a:latin typeface="Raleway"/>
                          <a:ea typeface="Raleway"/>
                          <a:cs typeface="Raleway"/>
                          <a:sym typeface="Raleway"/>
                        </a:rPr>
                        <a:t>Workforce development</a:t>
                      </a:r>
                      <a:endParaRPr sz="1100" b="1" u="none" strike="noStrike" cap="none" dirty="0">
                        <a:solidFill>
                          <a:srgbClr val="6AA84F"/>
                        </a:solidFill>
                        <a:latin typeface="Raleway"/>
                        <a:ea typeface="Raleway"/>
                        <a:cs typeface="Raleway"/>
                        <a:sym typeface="Raleway"/>
                      </a:endParaRPr>
                    </a:p>
                  </a:txBody>
                  <a:tcPr marL="68600" marR="68600" marT="34300" marB="34300" anchor="ctr">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143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bl>
          </a:graphicData>
        </a:graphic>
      </p:graphicFrame>
      <p:sp>
        <p:nvSpPr>
          <p:cNvPr id="857" name="Google Shape;857;g219ad3962ec_5_4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34</a:t>
            </a:fld>
            <a:endParaRPr sz="1000" b="1">
              <a:solidFill>
                <a:srgbClr val="1C4587"/>
              </a:solidFill>
              <a:latin typeface="Raleway"/>
              <a:ea typeface="Raleway"/>
              <a:cs typeface="Raleway"/>
              <a:sym typeface="Raleway"/>
            </a:endParaRPr>
          </a:p>
        </p:txBody>
      </p:sp>
      <p:sp>
        <p:nvSpPr>
          <p:cNvPr id="858" name="Google Shape;858;g219ad3962ec_5_496"/>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This shift leaves much at stake for American cities</a:t>
            </a:r>
            <a:endParaRPr sz="1900" b="1">
              <a:solidFill>
                <a:srgbClr val="1C4587"/>
              </a:solidFill>
              <a:latin typeface="Raleway"/>
              <a:ea typeface="Raleway"/>
              <a:cs typeface="Raleway"/>
              <a:sym typeface="Raleway"/>
            </a:endParaRPr>
          </a:p>
        </p:txBody>
      </p:sp>
      <p:sp>
        <p:nvSpPr>
          <p:cNvPr id="859" name="Google Shape;859;g219ad3962ec_5_496"/>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Nowak Metro Finance Lab.</a:t>
            </a:r>
            <a:r>
              <a:rPr lang="en-US" sz="800" b="1" i="0" u="none" strike="noStrike" cap="none">
                <a:solidFill>
                  <a:srgbClr val="000000"/>
                </a:solidFill>
                <a:latin typeface="Raleway"/>
                <a:ea typeface="Raleway"/>
                <a:cs typeface="Raleway"/>
                <a:sym typeface="Raleway"/>
              </a:rPr>
              <a:t> </a:t>
            </a:r>
            <a:endParaRPr sz="800" b="0" i="0" u="sng" strike="noStrike" cap="none">
              <a:solidFill>
                <a:schemeClr val="hlink"/>
              </a:solidFill>
              <a:latin typeface="Raleway"/>
              <a:ea typeface="Raleway"/>
              <a:cs typeface="Raleway"/>
              <a:sym typeface="Raleway"/>
            </a:endParaRPr>
          </a:p>
        </p:txBody>
      </p:sp>
      <p:sp>
        <p:nvSpPr>
          <p:cNvPr id="860" name="Google Shape;860;g219ad3962ec_5_496"/>
          <p:cNvSpPr txBox="1"/>
          <p:nvPr/>
        </p:nvSpPr>
        <p:spPr>
          <a:xfrm>
            <a:off x="6978150" y="814700"/>
            <a:ext cx="149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aleway"/>
                <a:ea typeface="Raleway"/>
                <a:cs typeface="Raleway"/>
                <a:sym typeface="Raleway"/>
              </a:rPr>
              <a:t>Role for cities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61" name="Google Shape;861;g219ad3962ec_5_496"/>
          <p:cNvSpPr txBox="1"/>
          <p:nvPr/>
        </p:nvSpPr>
        <p:spPr>
          <a:xfrm>
            <a:off x="418225" y="765688"/>
            <a:ext cx="271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aleway"/>
                <a:ea typeface="Raleway"/>
                <a:cs typeface="Raleway"/>
                <a:sym typeface="Raleway"/>
              </a:rPr>
              <a:t>Upcoming Challenges </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62" name="Google Shape;862;g219ad3962ec_5_496"/>
          <p:cNvSpPr/>
          <p:nvPr/>
        </p:nvSpPr>
        <p:spPr>
          <a:xfrm flipH="1">
            <a:off x="3771900" y="1386800"/>
            <a:ext cx="322500" cy="506700"/>
          </a:xfrm>
          <a:prstGeom prst="chevron">
            <a:avLst>
              <a:gd name="adj" fmla="val 50000"/>
            </a:avLst>
          </a:prstGeom>
          <a:solidFill>
            <a:srgbClr val="0A958E"/>
          </a:solidFill>
          <a:ln w="9525"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3" name="Google Shape;863;g219ad3962ec_5_496"/>
          <p:cNvSpPr/>
          <p:nvPr/>
        </p:nvSpPr>
        <p:spPr>
          <a:xfrm rot="10800000" flipH="1">
            <a:off x="4484400" y="1386788"/>
            <a:ext cx="322500" cy="506700"/>
          </a:xfrm>
          <a:prstGeom prst="chevron">
            <a:avLst>
              <a:gd name="adj" fmla="val 50000"/>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4" name="Google Shape;864;g219ad3962ec_5_496"/>
          <p:cNvSpPr/>
          <p:nvPr/>
        </p:nvSpPr>
        <p:spPr>
          <a:xfrm flipH="1">
            <a:off x="3771900" y="2084750"/>
            <a:ext cx="322500" cy="506700"/>
          </a:xfrm>
          <a:prstGeom prst="chevron">
            <a:avLst>
              <a:gd name="adj" fmla="val 50000"/>
            </a:avLst>
          </a:prstGeom>
          <a:solidFill>
            <a:srgbClr val="0A958E"/>
          </a:solidFill>
          <a:ln w="9525"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5" name="Google Shape;865;g219ad3962ec_5_496"/>
          <p:cNvSpPr/>
          <p:nvPr/>
        </p:nvSpPr>
        <p:spPr>
          <a:xfrm flipH="1">
            <a:off x="3771900" y="2843788"/>
            <a:ext cx="322500" cy="506700"/>
          </a:xfrm>
          <a:prstGeom prst="chevron">
            <a:avLst>
              <a:gd name="adj" fmla="val 50000"/>
            </a:avLst>
          </a:prstGeom>
          <a:solidFill>
            <a:srgbClr val="0A958E"/>
          </a:solidFill>
          <a:ln w="9525"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6" name="Google Shape;866;g219ad3962ec_5_496"/>
          <p:cNvSpPr/>
          <p:nvPr/>
        </p:nvSpPr>
        <p:spPr>
          <a:xfrm rot="10800000" flipH="1">
            <a:off x="4484400" y="2084750"/>
            <a:ext cx="322500" cy="506700"/>
          </a:xfrm>
          <a:prstGeom prst="chevron">
            <a:avLst>
              <a:gd name="adj" fmla="val 50000"/>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7" name="Google Shape;867;g219ad3962ec_5_496"/>
          <p:cNvSpPr/>
          <p:nvPr/>
        </p:nvSpPr>
        <p:spPr>
          <a:xfrm rot="10800000" flipH="1">
            <a:off x="4484400" y="2843788"/>
            <a:ext cx="322500" cy="506700"/>
          </a:xfrm>
          <a:prstGeom prst="chevron">
            <a:avLst>
              <a:gd name="adj" fmla="val 50000"/>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8" name="Google Shape;868;g219ad3962ec_5_496"/>
          <p:cNvSpPr/>
          <p:nvPr/>
        </p:nvSpPr>
        <p:spPr>
          <a:xfrm flipH="1">
            <a:off x="3771900" y="3602838"/>
            <a:ext cx="322500" cy="506700"/>
          </a:xfrm>
          <a:prstGeom prst="chevron">
            <a:avLst>
              <a:gd name="adj" fmla="val 50000"/>
            </a:avLst>
          </a:prstGeom>
          <a:solidFill>
            <a:srgbClr val="0A958E"/>
          </a:solidFill>
          <a:ln w="9525" cap="flat" cmpd="sng">
            <a:solidFill>
              <a:srgbClr val="0A95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869" name="Google Shape;869;g219ad3962ec_5_496"/>
          <p:cNvSpPr/>
          <p:nvPr/>
        </p:nvSpPr>
        <p:spPr>
          <a:xfrm rot="10800000" flipH="1">
            <a:off x="4427625" y="3602838"/>
            <a:ext cx="322500" cy="506700"/>
          </a:xfrm>
          <a:prstGeom prst="chevron">
            <a:avLst>
              <a:gd name="adj" fmla="val 50000"/>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219e6cbf010_0_141"/>
          <p:cNvSpPr txBox="1">
            <a:spLocks noGrp="1"/>
          </p:cNvSpPr>
          <p:nvPr>
            <p:ph type="title"/>
          </p:nvPr>
        </p:nvSpPr>
        <p:spPr>
          <a:xfrm>
            <a:off x="113425" y="36875"/>
            <a:ext cx="9447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There are early policy signals of cities and metros leveraging their distinctive strengths through intentional industrial investments and initiatives</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SzPts val="2520"/>
              <a:buNone/>
            </a:pPr>
            <a:endParaRPr sz="1900" b="1">
              <a:solidFill>
                <a:srgbClr val="1C4587"/>
              </a:solidFill>
              <a:latin typeface="Raleway"/>
              <a:ea typeface="Raleway"/>
              <a:cs typeface="Raleway"/>
              <a:sym typeface="Raleway"/>
            </a:endParaRPr>
          </a:p>
        </p:txBody>
      </p:sp>
      <p:sp>
        <p:nvSpPr>
          <p:cNvPr id="875" name="Google Shape;875;g219e6cbf010_0_1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35</a:t>
            </a:fld>
            <a:endParaRPr b="1">
              <a:solidFill>
                <a:srgbClr val="1C4587"/>
              </a:solidFill>
              <a:latin typeface="Raleway"/>
              <a:ea typeface="Raleway"/>
              <a:cs typeface="Raleway"/>
              <a:sym typeface="Raleway"/>
            </a:endParaRPr>
          </a:p>
        </p:txBody>
      </p:sp>
      <p:graphicFrame>
        <p:nvGraphicFramePr>
          <p:cNvPr id="876" name="Google Shape;876;g219e6cbf010_0_141"/>
          <p:cNvGraphicFramePr/>
          <p:nvPr/>
        </p:nvGraphicFramePr>
        <p:xfrm>
          <a:off x="466036" y="1032498"/>
          <a:ext cx="8355700" cy="3577200"/>
        </p:xfrm>
        <a:graphic>
          <a:graphicData uri="http://schemas.openxmlformats.org/drawingml/2006/table">
            <a:tbl>
              <a:tblPr firstCol="1" bandRow="1">
                <a:noFill/>
                <a:tableStyleId>{C426A68D-0CF2-4B1B-9F7D-E29FA989A61C}</a:tableStyleId>
              </a:tblPr>
              <a:tblGrid>
                <a:gridCol w="711075">
                  <a:extLst>
                    <a:ext uri="{9D8B030D-6E8A-4147-A177-3AD203B41FA5}">
                      <a16:colId xmlns:a16="http://schemas.microsoft.com/office/drawing/2014/main" val="20000"/>
                    </a:ext>
                  </a:extLst>
                </a:gridCol>
                <a:gridCol w="873050">
                  <a:extLst>
                    <a:ext uri="{9D8B030D-6E8A-4147-A177-3AD203B41FA5}">
                      <a16:colId xmlns:a16="http://schemas.microsoft.com/office/drawing/2014/main" val="20001"/>
                    </a:ext>
                  </a:extLst>
                </a:gridCol>
                <a:gridCol w="951250">
                  <a:extLst>
                    <a:ext uri="{9D8B030D-6E8A-4147-A177-3AD203B41FA5}">
                      <a16:colId xmlns:a16="http://schemas.microsoft.com/office/drawing/2014/main" val="20002"/>
                    </a:ext>
                  </a:extLst>
                </a:gridCol>
                <a:gridCol w="885025">
                  <a:extLst>
                    <a:ext uri="{9D8B030D-6E8A-4147-A177-3AD203B41FA5}">
                      <a16:colId xmlns:a16="http://schemas.microsoft.com/office/drawing/2014/main" val="20003"/>
                    </a:ext>
                  </a:extLst>
                </a:gridCol>
                <a:gridCol w="1144600">
                  <a:extLst>
                    <a:ext uri="{9D8B030D-6E8A-4147-A177-3AD203B41FA5}">
                      <a16:colId xmlns:a16="http://schemas.microsoft.com/office/drawing/2014/main" val="20004"/>
                    </a:ext>
                  </a:extLst>
                </a:gridCol>
                <a:gridCol w="981325">
                  <a:extLst>
                    <a:ext uri="{9D8B030D-6E8A-4147-A177-3AD203B41FA5}">
                      <a16:colId xmlns:a16="http://schemas.microsoft.com/office/drawing/2014/main" val="20005"/>
                    </a:ext>
                  </a:extLst>
                </a:gridCol>
                <a:gridCol w="1009675">
                  <a:extLst>
                    <a:ext uri="{9D8B030D-6E8A-4147-A177-3AD203B41FA5}">
                      <a16:colId xmlns:a16="http://schemas.microsoft.com/office/drawing/2014/main" val="20006"/>
                    </a:ext>
                  </a:extLst>
                </a:gridCol>
                <a:gridCol w="1010950">
                  <a:extLst>
                    <a:ext uri="{9D8B030D-6E8A-4147-A177-3AD203B41FA5}">
                      <a16:colId xmlns:a16="http://schemas.microsoft.com/office/drawing/2014/main" val="20007"/>
                    </a:ext>
                  </a:extLst>
                </a:gridCol>
                <a:gridCol w="788750">
                  <a:extLst>
                    <a:ext uri="{9D8B030D-6E8A-4147-A177-3AD203B41FA5}">
                      <a16:colId xmlns:a16="http://schemas.microsoft.com/office/drawing/2014/main" val="20008"/>
                    </a:ext>
                  </a:extLst>
                </a:gridCol>
              </a:tblGrid>
              <a:tr h="312450">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solidFill>
                          <a:schemeClr val="accen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1</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2</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3</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4</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5</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6</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7</a:t>
                      </a:r>
                      <a:endParaRPr sz="900"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latin typeface="Raleway"/>
                          <a:ea typeface="Raleway"/>
                          <a:cs typeface="Raleway"/>
                          <a:sym typeface="Raleway"/>
                        </a:rPr>
                        <a:t>8</a:t>
                      </a:r>
                      <a:endParaRPr sz="1600" b="1" u="none" strike="noStrike" cap="none">
                        <a:solidFill>
                          <a:schemeClr val="lt1"/>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1127825">
                <a:tc>
                  <a:txBody>
                    <a:bodyPr/>
                    <a:lstStyle/>
                    <a:p>
                      <a:pPr marL="0" marR="0" lvl="0" indent="0" algn="ctr" rtl="0">
                        <a:lnSpc>
                          <a:spcPct val="100000"/>
                        </a:lnSpc>
                        <a:spcBef>
                          <a:spcPts val="0"/>
                        </a:spcBef>
                        <a:spcAft>
                          <a:spcPts val="0"/>
                        </a:spcAft>
                        <a:buClr>
                          <a:srgbClr val="000000"/>
                        </a:buClr>
                        <a:buSzPts val="1000"/>
                        <a:buFont typeface="Arial"/>
                        <a:buNone/>
                      </a:pPr>
                      <a:r>
                        <a:rPr lang="en-US" sz="1000" i="1" u="none" strike="noStrike" cap="none">
                          <a:latin typeface="Raleway"/>
                          <a:ea typeface="Raleway"/>
                          <a:cs typeface="Raleway"/>
                          <a:sym typeface="Raleway"/>
                        </a:rPr>
                        <a:t>Goal</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Raleway"/>
                          <a:ea typeface="Raleway"/>
                          <a:cs typeface="Raleway"/>
                          <a:sym typeface="Raleway"/>
                        </a:rPr>
                        <a:t>Matching funding to worthy projects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Prepare sites for mfg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latin typeface="Raleway"/>
                          <a:ea typeface="Raleway"/>
                          <a:cs typeface="Raleway"/>
                          <a:sym typeface="Raleway"/>
                        </a:rPr>
                        <a:t>Upgrade Capacity/ Technology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latin typeface="Raleway"/>
                          <a:ea typeface="Raleway"/>
                          <a:cs typeface="Raleway"/>
                          <a:sym typeface="Raleway"/>
                        </a:rPr>
                        <a:t>Ensure long-term economic competitiveness</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Raleway"/>
                          <a:ea typeface="Raleway"/>
                          <a:cs typeface="Raleway"/>
                          <a:sym typeface="Raleway"/>
                        </a:rPr>
                        <a:t>Preparing for the ongoing talent shortage</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Securing opportunities for small, diverse firms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Upgrade Logistics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Unlock the full ecosystem   </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801350">
                <a:tc>
                  <a:txBody>
                    <a:bodyPr/>
                    <a:lstStyle/>
                    <a:p>
                      <a:pPr marL="0" marR="0" lvl="0" indent="0" algn="ctr" rtl="0">
                        <a:lnSpc>
                          <a:spcPct val="100000"/>
                        </a:lnSpc>
                        <a:spcBef>
                          <a:spcPts val="0"/>
                        </a:spcBef>
                        <a:spcAft>
                          <a:spcPts val="0"/>
                        </a:spcAft>
                        <a:buClr>
                          <a:srgbClr val="000000"/>
                        </a:buClr>
                        <a:buSzPts val="1000"/>
                        <a:buFont typeface="Arial"/>
                        <a:buNone/>
                      </a:pPr>
                      <a:r>
                        <a:rPr lang="en-US" sz="1000" i="1" u="none" strike="noStrike" cap="none">
                          <a:latin typeface="Raleway"/>
                          <a:ea typeface="Raleway"/>
                          <a:cs typeface="Raleway"/>
                          <a:sym typeface="Raleway"/>
                        </a:rPr>
                        <a:t>Tool</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Investment Playbook</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Assembly and Remediation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Industry 4.0</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Applied Research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Workforce Development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Supplier Development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accent1"/>
                        </a:buClr>
                        <a:buSzPts val="1400"/>
                        <a:buFont typeface="Calibri"/>
                        <a:buNone/>
                      </a:pPr>
                      <a:r>
                        <a:rPr lang="en-US" sz="1000" b="1" u="none" strike="noStrike" cap="none">
                          <a:solidFill>
                            <a:srgbClr val="3562AE"/>
                          </a:solidFill>
                          <a:latin typeface="Raleway"/>
                          <a:ea typeface="Raleway"/>
                          <a:cs typeface="Raleway"/>
                          <a:sym typeface="Raleway"/>
                        </a:rPr>
                        <a:t>Infrastructure </a:t>
                      </a:r>
                      <a:endParaRPr sz="1000"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3562AE"/>
                          </a:solidFill>
                          <a:latin typeface="Raleway"/>
                          <a:ea typeface="Raleway"/>
                          <a:cs typeface="Raleway"/>
                          <a:sym typeface="Raleway"/>
                        </a:rPr>
                        <a:t>Industry Hubs </a:t>
                      </a:r>
                      <a:endParaRPr sz="1000" b="1" u="none" strike="noStrike" cap="none">
                        <a:solidFill>
                          <a:srgbClr val="3562AE"/>
                        </a:solidFill>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335575">
                <a:tc>
                  <a:txBody>
                    <a:bodyPr/>
                    <a:lstStyle/>
                    <a:p>
                      <a:pPr marL="0" marR="0" lvl="0" indent="0" algn="ctr" rtl="0">
                        <a:lnSpc>
                          <a:spcPct val="100000"/>
                        </a:lnSpc>
                        <a:spcBef>
                          <a:spcPts val="0"/>
                        </a:spcBef>
                        <a:spcAft>
                          <a:spcPts val="0"/>
                        </a:spcAft>
                        <a:buClr>
                          <a:srgbClr val="595959"/>
                        </a:buClr>
                        <a:buSzPts val="1200"/>
                        <a:buFont typeface="Arial"/>
                        <a:buNone/>
                      </a:pPr>
                      <a:r>
                        <a:rPr lang="en-US" sz="1000" i="1" u="none" strike="noStrike" cap="none">
                          <a:latin typeface="Raleway"/>
                          <a:ea typeface="Raleway"/>
                          <a:cs typeface="Raleway"/>
                          <a:sym typeface="Raleway"/>
                        </a:rPr>
                        <a:t>Example</a:t>
                      </a:r>
                      <a:endParaRPr sz="9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Industrial playbook in </a:t>
                      </a:r>
                      <a:r>
                        <a:rPr lang="en-US" sz="1000" b="1" u="none" strike="noStrike" cap="none">
                          <a:latin typeface="Raleway"/>
                          <a:ea typeface="Raleway"/>
                          <a:cs typeface="Raleway"/>
                          <a:sym typeface="Raleway"/>
                        </a:rPr>
                        <a:t>Flint, MI</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Port Authority Industrial Revitalization in </a:t>
                      </a:r>
                      <a:r>
                        <a:rPr lang="en-US" sz="1000" b="1" u="none" strike="noStrike" cap="none">
                          <a:latin typeface="Raleway"/>
                          <a:ea typeface="Raleway"/>
                          <a:cs typeface="Raleway"/>
                          <a:sym typeface="Raleway"/>
                        </a:rPr>
                        <a:t>Cincinnati, OH</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Mfg Readiness Grants  in </a:t>
                      </a:r>
                      <a:r>
                        <a:rPr lang="en-US" sz="1000" b="1" u="none" strike="noStrike" cap="none">
                          <a:latin typeface="Raleway"/>
                          <a:ea typeface="Raleway"/>
                          <a:cs typeface="Raleway"/>
                          <a:sym typeface="Raleway"/>
                        </a:rPr>
                        <a:t>Indianapolis, IN </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Advanced Manufacturing Innovation Center in </a:t>
                      </a:r>
                      <a:r>
                        <a:rPr lang="en-US" sz="1000" b="1" u="none" strike="noStrike" cap="none">
                          <a:latin typeface="Raleway"/>
                          <a:ea typeface="Raleway"/>
                          <a:cs typeface="Raleway"/>
                          <a:sym typeface="Raleway"/>
                        </a:rPr>
                        <a:t>St. Louis, MO</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Northland Workforce Training center  in </a:t>
                      </a:r>
                      <a:r>
                        <a:rPr lang="en-US" sz="1000" b="1" u="none" strike="noStrike" cap="none">
                          <a:latin typeface="Raleway"/>
                          <a:ea typeface="Raleway"/>
                          <a:cs typeface="Raleway"/>
                          <a:sym typeface="Raleway"/>
                        </a:rPr>
                        <a:t>Buffalo, NY</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000" u="none" strike="noStrike" cap="none">
                          <a:latin typeface="Raleway"/>
                          <a:ea typeface="Raleway"/>
                          <a:cs typeface="Raleway"/>
                          <a:sym typeface="Raleway"/>
                        </a:rPr>
                        <a:t>Aerospace and Defense Manufacturing coalition in</a:t>
                      </a:r>
                      <a:r>
                        <a:rPr lang="en-US" sz="1000" u="none" strike="noStrike" cap="none"/>
                        <a:t>  </a:t>
                      </a:r>
                      <a:endParaRPr sz="1000" u="none" strike="noStrike" cap="none"/>
                    </a:p>
                    <a:p>
                      <a:pPr marL="0" marR="0" lvl="0" indent="0" algn="ctr" rtl="0">
                        <a:lnSpc>
                          <a:spcPct val="115000"/>
                        </a:lnSpc>
                        <a:spcBef>
                          <a:spcPts val="0"/>
                        </a:spcBef>
                        <a:spcAft>
                          <a:spcPts val="0"/>
                        </a:spcAft>
                        <a:buClr>
                          <a:schemeClr val="dk1"/>
                        </a:buClr>
                        <a:buSzPts val="1100"/>
                        <a:buFont typeface="Arial"/>
                        <a:buNone/>
                      </a:pPr>
                      <a:r>
                        <a:rPr lang="en-US" sz="1000" u="none" strike="noStrike" cap="none"/>
                        <a:t> </a:t>
                      </a:r>
                      <a:r>
                        <a:rPr lang="en-US" sz="1000" b="1" u="none" strike="noStrike" cap="none">
                          <a:latin typeface="Raleway"/>
                          <a:ea typeface="Raleway"/>
                          <a:cs typeface="Raleway"/>
                          <a:sym typeface="Raleway"/>
                        </a:rPr>
                        <a:t>El Paso, TX</a:t>
                      </a:r>
                      <a:endParaRPr sz="1000"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u="none" strike="noStrike" cap="none">
                          <a:latin typeface="Raleway"/>
                          <a:ea typeface="Raleway"/>
                          <a:cs typeface="Raleway"/>
                          <a:sym typeface="Raleway"/>
                        </a:rPr>
                        <a:t>Offshore Windport in </a:t>
                      </a:r>
                      <a:r>
                        <a:rPr lang="en-US" sz="1000" b="1" u="none" strike="noStrike" cap="none">
                          <a:latin typeface="Raleway"/>
                          <a:ea typeface="Raleway"/>
                          <a:cs typeface="Raleway"/>
                          <a:sym typeface="Raleway"/>
                        </a:rPr>
                        <a:t>Rhode Island </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Raleway"/>
                          <a:ea typeface="Raleway"/>
                          <a:cs typeface="Raleway"/>
                          <a:sym typeface="Raleway"/>
                        </a:rPr>
                        <a:t>Aerospace and Defense Cluster in </a:t>
                      </a:r>
                      <a:r>
                        <a:rPr lang="en-US" sz="1000" b="1" u="none" strike="noStrike" cap="none">
                          <a:latin typeface="Raleway"/>
                          <a:ea typeface="Raleway"/>
                          <a:cs typeface="Raleway"/>
                          <a:sym typeface="Raleway"/>
                        </a:rPr>
                        <a:t>Wichita, KS</a:t>
                      </a:r>
                      <a:endParaRPr sz="1000" b="1" u="none" strike="noStrike" cap="none">
                        <a:latin typeface="Raleway"/>
                        <a:ea typeface="Raleway"/>
                        <a:cs typeface="Raleway"/>
                        <a:sym typeface="Raleway"/>
                      </a:endParaRPr>
                    </a:p>
                  </a:txBody>
                  <a:tcPr marL="68600" marR="68600" marT="34300" marB="343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77" name="Google Shape;877;g219e6cbf010_0_141"/>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graphicFrame>
        <p:nvGraphicFramePr>
          <p:cNvPr id="882" name="Google Shape;882;g22d6c9aa176_1_433"/>
          <p:cNvGraphicFramePr/>
          <p:nvPr/>
        </p:nvGraphicFramePr>
        <p:xfrm>
          <a:off x="476249" y="1129474"/>
          <a:ext cx="8170350" cy="3539200"/>
        </p:xfrm>
        <a:graphic>
          <a:graphicData uri="http://schemas.openxmlformats.org/drawingml/2006/table">
            <a:tbl>
              <a:tblPr firstRow="1" bandRow="1">
                <a:noFill/>
                <a:tableStyleId>{C426A68D-0CF2-4B1B-9F7D-E29FA989A61C}</a:tableStyleId>
              </a:tblPr>
              <a:tblGrid>
                <a:gridCol w="1532925">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1932600">
                  <a:extLst>
                    <a:ext uri="{9D8B030D-6E8A-4147-A177-3AD203B41FA5}">
                      <a16:colId xmlns:a16="http://schemas.microsoft.com/office/drawing/2014/main" val="20002"/>
                    </a:ext>
                  </a:extLst>
                </a:gridCol>
                <a:gridCol w="419000">
                  <a:extLst>
                    <a:ext uri="{9D8B030D-6E8A-4147-A177-3AD203B41FA5}">
                      <a16:colId xmlns:a16="http://schemas.microsoft.com/office/drawing/2014/main" val="20003"/>
                    </a:ext>
                  </a:extLst>
                </a:gridCol>
                <a:gridCol w="337200">
                  <a:extLst>
                    <a:ext uri="{9D8B030D-6E8A-4147-A177-3AD203B41FA5}">
                      <a16:colId xmlns:a16="http://schemas.microsoft.com/office/drawing/2014/main" val="20004"/>
                    </a:ext>
                  </a:extLst>
                </a:gridCol>
                <a:gridCol w="2027075">
                  <a:extLst>
                    <a:ext uri="{9D8B030D-6E8A-4147-A177-3AD203B41FA5}">
                      <a16:colId xmlns:a16="http://schemas.microsoft.com/office/drawing/2014/main" val="20005"/>
                    </a:ext>
                  </a:extLst>
                </a:gridCol>
                <a:gridCol w="723400">
                  <a:extLst>
                    <a:ext uri="{9D8B030D-6E8A-4147-A177-3AD203B41FA5}">
                      <a16:colId xmlns:a16="http://schemas.microsoft.com/office/drawing/2014/main" val="20006"/>
                    </a:ext>
                  </a:extLst>
                </a:gridCol>
                <a:gridCol w="815300">
                  <a:extLst>
                    <a:ext uri="{9D8B030D-6E8A-4147-A177-3AD203B41FA5}">
                      <a16:colId xmlns:a16="http://schemas.microsoft.com/office/drawing/2014/main" val="20007"/>
                    </a:ext>
                  </a:extLst>
                </a:gridCol>
              </a:tblGrid>
              <a:tr h="402025">
                <a:tc>
                  <a:txBody>
                    <a:bodyPr/>
                    <a:lstStyle/>
                    <a:p>
                      <a:pPr marL="0" marR="0" lvl="0" indent="0" algn="ctr" rtl="0">
                        <a:lnSpc>
                          <a:spcPct val="100000"/>
                        </a:lnSpc>
                        <a:spcBef>
                          <a:spcPts val="0"/>
                        </a:spcBef>
                        <a:spcAft>
                          <a:spcPts val="0"/>
                        </a:spcAft>
                        <a:buClr>
                          <a:schemeClr val="dk1"/>
                        </a:buClr>
                        <a:buSzPts val="1200"/>
                        <a:buFont typeface="Calibri"/>
                        <a:buNone/>
                      </a:pPr>
                      <a:r>
                        <a:rPr lang="en-US" sz="1000" b="0" i="1" u="none" strike="noStrike" cap="none">
                          <a:latin typeface="Raleway"/>
                          <a:ea typeface="Raleway"/>
                          <a:cs typeface="Raleway"/>
                          <a:sym typeface="Raleway"/>
                        </a:rPr>
                        <a:t>Macro Shift(s)</a:t>
                      </a:r>
                      <a:endParaRPr sz="1000" i="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000" i="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b="0" i="1" u="none" strike="noStrike" cap="none">
                          <a:latin typeface="Raleway"/>
                          <a:ea typeface="Raleway"/>
                          <a:cs typeface="Raleway"/>
                          <a:sym typeface="Raleway"/>
                        </a:rPr>
                        <a:t>Local Assets</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endParaRPr sz="1000" b="0" i="1"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chemeClr val="dk1"/>
                        </a:buClr>
                        <a:buSzPts val="1200"/>
                        <a:buFont typeface="Calibri"/>
                        <a:buNone/>
                      </a:pPr>
                      <a:r>
                        <a:rPr lang="en-US" sz="1000" b="0" i="1" u="none" strike="noStrike" cap="none">
                          <a:latin typeface="Raleway"/>
                          <a:ea typeface="Raleway"/>
                          <a:cs typeface="Raleway"/>
                          <a:sym typeface="Raleway"/>
                        </a:rPr>
                        <a:t>Proposed Investment</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accent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b="0" i="1" u="none" strike="noStrike" cap="none">
                          <a:latin typeface="Raleway"/>
                          <a:ea typeface="Raleway"/>
                          <a:cs typeface="Raleway"/>
                          <a:sym typeface="Raleway"/>
                        </a:rPr>
                        <a:t>Total Cost</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000" b="0" i="1" u="none" strike="noStrike" cap="none">
                          <a:latin typeface="Raleway"/>
                          <a:ea typeface="Raleway"/>
                          <a:cs typeface="Raleway"/>
                          <a:sym typeface="Raleway"/>
                        </a:rPr>
                        <a:t>State Request</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39325">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The Electrification of the Auto Industry</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100"/>
                        <a:buFont typeface="Calibri"/>
                        <a:buNone/>
                      </a:pPr>
                      <a:r>
                        <a:rPr lang="en-US" sz="19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Infrastructure and Access to the Auto Supply Chain, Leading STEM Co-op University</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000"/>
                        <a:buFont typeface="Calibri"/>
                        <a:buNone/>
                      </a:pPr>
                      <a:r>
                        <a:rPr lang="en-US" sz="18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accent1"/>
                          </a:solidFill>
                          <a:latin typeface="Raleway"/>
                          <a:ea typeface="Raleway"/>
                          <a:cs typeface="Raleway"/>
                          <a:sym typeface="Raleway"/>
                        </a:rPr>
                        <a:t>1</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ct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New Center of Excellence: </a:t>
                      </a:r>
                      <a:r>
                        <a:rPr lang="en-US" sz="900" b="1" u="none" strike="noStrike" cap="none">
                          <a:solidFill>
                            <a:schemeClr val="accent1"/>
                          </a:solidFill>
                          <a:latin typeface="Raleway"/>
                          <a:ea typeface="Raleway"/>
                          <a:cs typeface="Raleway"/>
                          <a:sym typeface="Raleway"/>
                        </a:rPr>
                        <a:t>Advanced Closed-Loop EV Battery Recycling Commercialization Center </a:t>
                      </a:r>
                      <a:r>
                        <a:rPr lang="en-US" sz="900" u="none" strike="noStrike" cap="none">
                          <a:solidFill>
                            <a:schemeClr val="dk1"/>
                          </a:solidFill>
                          <a:latin typeface="Raleway"/>
                          <a:ea typeface="Raleway"/>
                          <a:cs typeface="Raleway"/>
                          <a:sym typeface="Raleway"/>
                        </a:rPr>
                        <a:t>(ACLEV)</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$115M</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solidFill>
                            <a:schemeClr val="dk1"/>
                          </a:solidFill>
                          <a:latin typeface="Raleway"/>
                          <a:ea typeface="Raleway"/>
                          <a:cs typeface="Raleway"/>
                          <a:sym typeface="Raleway"/>
                        </a:rPr>
                        <a:t>$100M</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73825">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The skilled worker shortage</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100"/>
                        <a:buFont typeface="Calibri"/>
                        <a:buNone/>
                      </a:pPr>
                      <a:r>
                        <a:rPr lang="en-US" sz="19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A unique spectrum of post-secondary institutions</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000"/>
                        <a:buFont typeface="Calibri"/>
                        <a:buNone/>
                      </a:pPr>
                      <a:r>
                        <a:rPr lang="en-US" sz="18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accent1"/>
                          </a:solidFill>
                          <a:latin typeface="Raleway"/>
                          <a:ea typeface="Raleway"/>
                          <a:cs typeface="Raleway"/>
                          <a:sym typeface="Raleway"/>
                        </a:rPr>
                        <a:t>2</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ctr" rtl="0">
                        <a:lnSpc>
                          <a:spcPct val="100000"/>
                        </a:lnSpc>
                        <a:spcBef>
                          <a:spcPts val="0"/>
                        </a:spcBef>
                        <a:spcAft>
                          <a:spcPts val="0"/>
                        </a:spcAft>
                        <a:buClr>
                          <a:schemeClr val="accent1"/>
                        </a:buClr>
                        <a:buSzPts val="1100"/>
                        <a:buFont typeface="Calibri"/>
                        <a:buNone/>
                      </a:pPr>
                      <a:r>
                        <a:rPr lang="en-US" sz="900" b="1" u="none" strike="noStrike" cap="none">
                          <a:solidFill>
                            <a:schemeClr val="accent1"/>
                          </a:solidFill>
                          <a:latin typeface="Raleway"/>
                          <a:ea typeface="Raleway"/>
                          <a:cs typeface="Raleway"/>
                          <a:sym typeface="Raleway"/>
                        </a:rPr>
                        <a:t>Flint Initiative for Talent </a:t>
                      </a:r>
                      <a:r>
                        <a:rPr lang="en-US" sz="900" u="none" strike="noStrike" cap="none">
                          <a:solidFill>
                            <a:schemeClr val="dk1"/>
                          </a:solidFill>
                          <a:latin typeface="Raleway"/>
                          <a:ea typeface="Raleway"/>
                          <a:cs typeface="Raleway"/>
                          <a:sym typeface="Raleway"/>
                        </a:rPr>
                        <a:t>(FIT)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$10M</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$5M</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39325">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The reshoring of manufacturing, the electrification of the auto industry, and the Skilled worker shortage</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100"/>
                        <a:buFont typeface="Calibri"/>
                        <a:buNone/>
                      </a:pPr>
                      <a:r>
                        <a:rPr lang="en-US" sz="19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Flint’s unique post-secondary institutions</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000"/>
                        <a:buFont typeface="Calibri"/>
                        <a:buNone/>
                      </a:pPr>
                      <a:r>
                        <a:rPr lang="en-US" sz="18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accent1"/>
                          </a:solidFill>
                          <a:latin typeface="Raleway"/>
                          <a:ea typeface="Raleway"/>
                          <a:cs typeface="Raleway"/>
                          <a:sym typeface="Raleway"/>
                        </a:rPr>
                        <a:t>3</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ctr" rtl="0">
                        <a:lnSpc>
                          <a:spcPct val="100000"/>
                        </a:lnSpc>
                        <a:spcBef>
                          <a:spcPts val="0"/>
                        </a:spcBef>
                        <a:spcAft>
                          <a:spcPts val="0"/>
                        </a:spcAft>
                        <a:buClr>
                          <a:schemeClr val="accent1"/>
                        </a:buClr>
                        <a:buSzPts val="1100"/>
                        <a:buFont typeface="Calibri"/>
                        <a:buNone/>
                      </a:pPr>
                      <a:r>
                        <a:rPr lang="en-US" sz="900" b="1" u="none" strike="noStrike" cap="none">
                          <a:solidFill>
                            <a:schemeClr val="accent1"/>
                          </a:solidFill>
                          <a:latin typeface="Raleway"/>
                          <a:ea typeface="Raleway"/>
                          <a:cs typeface="Raleway"/>
                          <a:sym typeface="Raleway"/>
                        </a:rPr>
                        <a:t>Innovation Voucher Pilot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$4M</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$3.75M</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27225">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The Reshoring of Manufacturing</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100"/>
                        <a:buFont typeface="Calibri"/>
                        <a:buNone/>
                      </a:pPr>
                      <a:r>
                        <a:rPr lang="en-US" sz="19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Cheap land and water and strong infrastructure</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7F7F7F"/>
                        </a:buClr>
                        <a:buSzPts val="2000"/>
                        <a:buFont typeface="Calibri"/>
                        <a:buNone/>
                      </a:pPr>
                      <a:r>
                        <a:rPr lang="en-US" sz="18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accent1"/>
                          </a:solidFill>
                          <a:latin typeface="Raleway"/>
                          <a:ea typeface="Raleway"/>
                          <a:cs typeface="Raleway"/>
                          <a:sym typeface="Raleway"/>
                        </a:rPr>
                        <a:t>4</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ctr" rtl="0">
                        <a:lnSpc>
                          <a:spcPct val="100000"/>
                        </a:lnSpc>
                        <a:spcBef>
                          <a:spcPts val="0"/>
                        </a:spcBef>
                        <a:spcAft>
                          <a:spcPts val="0"/>
                        </a:spcAft>
                        <a:buClr>
                          <a:schemeClr val="accent1"/>
                        </a:buClr>
                        <a:buSzPts val="1100"/>
                        <a:buFont typeface="Calibri"/>
                        <a:buNone/>
                      </a:pPr>
                      <a:r>
                        <a:rPr lang="en-US" sz="900" b="1" u="none" strike="noStrike" cap="none">
                          <a:solidFill>
                            <a:schemeClr val="accent1"/>
                          </a:solidFill>
                          <a:latin typeface="Raleway"/>
                          <a:ea typeface="Raleway"/>
                          <a:cs typeface="Raleway"/>
                          <a:sym typeface="Raleway"/>
                        </a:rPr>
                        <a:t>Industrial Action Team </a:t>
                      </a:r>
                      <a:r>
                        <a:rPr lang="en-US" sz="900" u="none" strike="noStrike" cap="none">
                          <a:solidFill>
                            <a:schemeClr val="dk1"/>
                          </a:solidFill>
                          <a:latin typeface="Raleway"/>
                          <a:ea typeface="Raleway"/>
                          <a:cs typeface="Raleway"/>
                          <a:sym typeface="Raleway"/>
                        </a:rPr>
                        <a:t>(IAT)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$33M</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US" sz="900" i="0" u="none" strike="noStrike" cap="none">
                          <a:solidFill>
                            <a:schemeClr val="dk1"/>
                          </a:solidFill>
                          <a:latin typeface="Raleway"/>
                          <a:ea typeface="Raleway"/>
                          <a:cs typeface="Raleway"/>
                          <a:sym typeface="Raleway"/>
                        </a:rPr>
                        <a:t>$20M</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73825">
                <a:tc gridSpan="3">
                  <a:txBody>
                    <a:bodyPr/>
                    <a:lstStyle/>
                    <a:p>
                      <a:pPr marL="0" marR="0" lvl="0" indent="0" algn="ctr" rtl="0">
                        <a:lnSpc>
                          <a:spcPct val="100000"/>
                        </a:lnSpc>
                        <a:spcBef>
                          <a:spcPts val="0"/>
                        </a:spcBef>
                        <a:spcAft>
                          <a:spcPts val="0"/>
                        </a:spcAft>
                        <a:buClr>
                          <a:schemeClr val="dk1"/>
                        </a:buClr>
                        <a:buSzPts val="1100"/>
                        <a:buFont typeface="Calibri"/>
                        <a:buNone/>
                      </a:pPr>
                      <a:r>
                        <a:rPr lang="en-US" sz="900" i="1" u="none" strike="noStrike" cap="none">
                          <a:solidFill>
                            <a:schemeClr val="dk1"/>
                          </a:solidFill>
                          <a:latin typeface="Raleway"/>
                          <a:ea typeface="Raleway"/>
                          <a:cs typeface="Raleway"/>
                          <a:sym typeface="Raleway"/>
                        </a:rPr>
                        <a:t>To prepare Flint for its upcoming growth and tie the investments together</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7F7F7F"/>
                        </a:buClr>
                        <a:buSzPts val="2000"/>
                        <a:buFont typeface="Calibri"/>
                        <a:buNone/>
                      </a:pPr>
                      <a:r>
                        <a:rPr lang="en-US" sz="1800" b="1" u="none" strike="noStrike" cap="none">
                          <a:solidFill>
                            <a:srgbClr val="7F7F7F"/>
                          </a:solidFill>
                          <a:latin typeface="Raleway"/>
                          <a:ea typeface="Raleway"/>
                          <a:cs typeface="Raleway"/>
                          <a:sym typeface="Raleway"/>
                        </a:rPr>
                        <a:t>→</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accent1"/>
                          </a:solidFill>
                          <a:latin typeface="Raleway"/>
                          <a:ea typeface="Raleway"/>
                          <a:cs typeface="Raleway"/>
                          <a:sym typeface="Raleway"/>
                        </a:rPr>
                        <a:t>5</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ctr" rtl="0">
                        <a:lnSpc>
                          <a:spcPct val="100000"/>
                        </a:lnSpc>
                        <a:spcBef>
                          <a:spcPts val="0"/>
                        </a:spcBef>
                        <a:spcAft>
                          <a:spcPts val="0"/>
                        </a:spcAft>
                        <a:buClr>
                          <a:schemeClr val="accent1"/>
                        </a:buClr>
                        <a:buSzPts val="1100"/>
                        <a:buFont typeface="Calibri"/>
                        <a:buNone/>
                      </a:pPr>
                      <a:r>
                        <a:rPr lang="en-US" sz="900" b="1" u="none" strike="noStrike" cap="none">
                          <a:solidFill>
                            <a:schemeClr val="accent1"/>
                          </a:solidFill>
                          <a:latin typeface="Raleway"/>
                          <a:ea typeface="Raleway"/>
                          <a:cs typeface="Raleway"/>
                          <a:sym typeface="Raleway"/>
                        </a:rPr>
                        <a:t>Flint Place-Making Fund</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rgbClr val="DAE3F3">
                        <a:alpha val="49019"/>
                      </a:srgbClr>
                    </a:solidFill>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$150M</a:t>
                      </a:r>
                      <a:endParaRPr sz="900" u="none" strike="noStrike" cap="none">
                        <a:latin typeface="Raleway"/>
                        <a:ea typeface="Raleway"/>
                        <a:cs typeface="Raleway"/>
                        <a:sym typeface="Raleway"/>
                      </a:endParaRPr>
                    </a:p>
                  </a:txBody>
                  <a:tcPr marL="68600" marR="68600" marT="34300" marB="34300" anchor="ctr">
                    <a:lnL w="28575" cap="flat" cmpd="sng">
                      <a:solidFill>
                        <a:schemeClr val="accen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u="none" strike="noStrike" cap="none">
                          <a:solidFill>
                            <a:schemeClr val="dk1"/>
                          </a:solidFill>
                          <a:latin typeface="Raleway"/>
                          <a:ea typeface="Raleway"/>
                          <a:cs typeface="Raleway"/>
                          <a:sym typeface="Raleway"/>
                        </a:rPr>
                        <a:t>$50M</a:t>
                      </a:r>
                      <a:endParaRPr sz="900" u="none" strike="noStrike" cap="none">
                        <a:latin typeface="Raleway"/>
                        <a:ea typeface="Raleway"/>
                        <a:cs typeface="Raleway"/>
                        <a:sym typeface="Raleway"/>
                      </a:endParaRPr>
                    </a:p>
                  </a:txBody>
                  <a:tcPr marL="68600" marR="68600" marT="34300" marB="343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283650">
                <a:tc>
                  <a:txBody>
                    <a:bodyPr/>
                    <a:lstStyle/>
                    <a:p>
                      <a:pPr marL="0" marR="0" lvl="0" indent="0" algn="r" rtl="0">
                        <a:lnSpc>
                          <a:spcPct val="100000"/>
                        </a:lnSpc>
                        <a:spcBef>
                          <a:spcPts val="0"/>
                        </a:spcBef>
                        <a:spcAft>
                          <a:spcPts val="0"/>
                        </a:spcAft>
                        <a:buClr>
                          <a:schemeClr val="dk1"/>
                        </a:buClr>
                        <a:buSzPts val="1200"/>
                        <a:buFont typeface="Calibri"/>
                        <a:buNone/>
                      </a:pPr>
                      <a:endParaRPr sz="1000" b="1" i="0" u="none" strike="noStrike" cap="none">
                        <a:solidFill>
                          <a:schemeClr val="dk1"/>
                        </a:solidFill>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200"/>
                        <a:buFont typeface="Calibri"/>
                        <a:buNone/>
                      </a:pPr>
                      <a:endParaRPr sz="1000" b="1" i="0" u="none" strike="noStrike" cap="none">
                        <a:solidFill>
                          <a:schemeClr val="dk1"/>
                        </a:solidFill>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200"/>
                        <a:buFont typeface="Calibri"/>
                        <a:buNone/>
                      </a:pPr>
                      <a:endParaRPr sz="1000" b="1" i="1" u="none" strike="noStrike" cap="none">
                        <a:solidFill>
                          <a:schemeClr val="dk1"/>
                        </a:solidFill>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200"/>
                        <a:buFont typeface="Calibri"/>
                        <a:buNone/>
                      </a:pPr>
                      <a:endParaRPr sz="1000" b="1" i="1" u="none" strike="noStrike" cap="none">
                        <a:solidFill>
                          <a:schemeClr val="dk1"/>
                        </a:solidFill>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endParaRPr sz="900" b="1" i="1" u="none" strike="noStrike" cap="none">
                        <a:solidFill>
                          <a:schemeClr val="dk1"/>
                        </a:solidFill>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accen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b="1" i="1" u="none" strike="noStrike" cap="none">
                          <a:solidFill>
                            <a:schemeClr val="dk1"/>
                          </a:solidFill>
                          <a:latin typeface="Raleway"/>
                          <a:ea typeface="Raleway"/>
                          <a:cs typeface="Raleway"/>
                          <a:sym typeface="Raleway"/>
                        </a:rPr>
                        <a:t>TOTAL</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accen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b="1" i="0" u="none" strike="noStrike" cap="none">
                          <a:solidFill>
                            <a:schemeClr val="dk1"/>
                          </a:solidFill>
                          <a:latin typeface="Raleway"/>
                          <a:ea typeface="Raleway"/>
                          <a:cs typeface="Raleway"/>
                          <a:sym typeface="Raleway"/>
                        </a:rPr>
                        <a:t>$317M</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1100"/>
                        <a:buFont typeface="Calibri"/>
                        <a:buNone/>
                      </a:pPr>
                      <a:r>
                        <a:rPr lang="en-US" sz="900" b="1" i="0" u="none" strike="noStrike" cap="none">
                          <a:solidFill>
                            <a:schemeClr val="dk1"/>
                          </a:solidFill>
                          <a:latin typeface="Raleway"/>
                          <a:ea typeface="Raleway"/>
                          <a:cs typeface="Raleway"/>
                          <a:sym typeface="Raleway"/>
                        </a:rPr>
                        <a:t>$188.75M</a:t>
                      </a:r>
                      <a:endParaRPr sz="900" u="none" strike="noStrike" cap="none">
                        <a:latin typeface="Raleway"/>
                        <a:ea typeface="Raleway"/>
                        <a:cs typeface="Raleway"/>
                        <a:sym typeface="Raleway"/>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883" name="Google Shape;883;g22d6c9aa176_1_433"/>
          <p:cNvSpPr txBox="1"/>
          <p:nvPr/>
        </p:nvSpPr>
        <p:spPr>
          <a:xfrm>
            <a:off x="428625" y="612275"/>
            <a:ext cx="82584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200"/>
              <a:buFont typeface="Arial"/>
              <a:buNone/>
            </a:pPr>
            <a:r>
              <a:rPr lang="en-US" sz="1200" b="1" i="0" u="none" strike="noStrike" cap="none">
                <a:solidFill>
                  <a:schemeClr val="dk1"/>
                </a:solidFill>
                <a:latin typeface="Raleway"/>
                <a:ea typeface="Raleway"/>
                <a:cs typeface="Raleway"/>
                <a:sym typeface="Raleway"/>
              </a:rPr>
              <a:t>Five </a:t>
            </a:r>
            <a:r>
              <a:rPr lang="en-US" sz="1200" b="1" i="0" u="none" strike="noStrike" cap="none">
                <a:solidFill>
                  <a:srgbClr val="474747"/>
                </a:solidFill>
                <a:latin typeface="Raleway"/>
                <a:ea typeface="Raleway"/>
                <a:cs typeface="Raleway"/>
                <a:sym typeface="Raleway"/>
              </a:rPr>
              <a:t>major investments </a:t>
            </a:r>
            <a:r>
              <a:rPr lang="en-US" sz="1200" b="0" i="0" u="none" strike="noStrike" cap="none">
                <a:solidFill>
                  <a:srgbClr val="474747"/>
                </a:solidFill>
                <a:latin typeface="Raleway"/>
                <a:ea typeface="Raleway"/>
                <a:cs typeface="Raleway"/>
                <a:sym typeface="Raleway"/>
              </a:rPr>
              <a:t>could set Flint on a new path by providing the region with a niche in the new E.V. supply chain and ensuring Flint grows a new local industry and rebuilds its city in parallel. </a:t>
            </a:r>
            <a:endParaRPr sz="1200" b="0" i="0" u="none" strike="noStrike" cap="none">
              <a:solidFill>
                <a:schemeClr val="dk1"/>
              </a:solidFill>
              <a:latin typeface="Raleway"/>
              <a:ea typeface="Raleway"/>
              <a:cs typeface="Raleway"/>
              <a:sym typeface="Raleway"/>
            </a:endParaRPr>
          </a:p>
        </p:txBody>
      </p:sp>
      <p:sp>
        <p:nvSpPr>
          <p:cNvPr id="884" name="Google Shape;884;g22d6c9aa176_1_433"/>
          <p:cNvSpPr txBox="1">
            <a:spLocks noGrp="1"/>
          </p:cNvSpPr>
          <p:nvPr>
            <p:ph type="title" idx="4294967295"/>
          </p:nvPr>
        </p:nvSpPr>
        <p:spPr>
          <a:xfrm>
            <a:off x="189625" y="36875"/>
            <a:ext cx="8754300" cy="5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Early signals from across the country: </a:t>
            </a:r>
            <a:r>
              <a:rPr lang="en-US" sz="1900" b="1">
                <a:solidFill>
                  <a:schemeClr val="accent1"/>
                </a:solidFill>
                <a:latin typeface="Raleway"/>
                <a:ea typeface="Raleway"/>
                <a:cs typeface="Raleway"/>
                <a:sym typeface="Raleway"/>
              </a:rPr>
              <a:t>Industrial Playbook in Flint, MI</a:t>
            </a:r>
            <a:endParaRPr sz="1900" b="1">
              <a:solidFill>
                <a:srgbClr val="1C4587"/>
              </a:solidFill>
              <a:latin typeface="Raleway"/>
              <a:ea typeface="Raleway"/>
              <a:cs typeface="Raleway"/>
              <a:sym typeface="Raleway"/>
            </a:endParaRPr>
          </a:p>
        </p:txBody>
      </p:sp>
      <p:sp>
        <p:nvSpPr>
          <p:cNvPr id="885" name="Google Shape;885;g22d6c9aa176_1_4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36</a:t>
            </a:fld>
            <a:endParaRPr sz="1000" b="1">
              <a:solidFill>
                <a:srgbClr val="1C4587"/>
              </a:solidFill>
              <a:latin typeface="Raleway"/>
              <a:ea typeface="Raleway"/>
              <a:cs typeface="Raleway"/>
              <a:sym typeface="Raleway"/>
            </a:endParaRPr>
          </a:p>
        </p:txBody>
      </p:sp>
      <p:sp>
        <p:nvSpPr>
          <p:cNvPr id="886" name="Google Shape;886;g22d6c9aa176_1_433"/>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22df3f27950_6_102"/>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
        <p:nvSpPr>
          <p:cNvPr id="892" name="Google Shape;892;g22df3f27950_6_102"/>
          <p:cNvSpPr txBox="1">
            <a:spLocks noGrp="1"/>
          </p:cNvSpPr>
          <p:nvPr>
            <p:ph type="title" idx="4294967295"/>
          </p:nvPr>
        </p:nvSpPr>
        <p:spPr>
          <a:xfrm>
            <a:off x="189625" y="36875"/>
            <a:ext cx="8279100" cy="5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a:solidFill>
                  <a:srgbClr val="1C4587"/>
                </a:solidFill>
                <a:latin typeface="Raleway"/>
                <a:ea typeface="Raleway"/>
                <a:cs typeface="Raleway"/>
                <a:sym typeface="Raleway"/>
              </a:rPr>
              <a:t>Early signals from across the country: </a:t>
            </a:r>
            <a:r>
              <a:rPr lang="en-US" sz="1800" b="1">
                <a:solidFill>
                  <a:schemeClr val="accent1"/>
                </a:solidFill>
                <a:latin typeface="Raleway"/>
                <a:ea typeface="Raleway"/>
                <a:cs typeface="Raleway"/>
                <a:sym typeface="Raleway"/>
              </a:rPr>
              <a:t>Port Authority Industrial Revitalization in Cincinnati</a:t>
            </a:r>
            <a:endParaRPr sz="1900">
              <a:solidFill>
                <a:schemeClr val="accent1"/>
              </a:solidFill>
              <a:latin typeface="Raleway"/>
              <a:ea typeface="Raleway"/>
              <a:cs typeface="Raleway"/>
              <a:sym typeface="Raleway"/>
            </a:endParaRPr>
          </a:p>
        </p:txBody>
      </p:sp>
      <p:sp>
        <p:nvSpPr>
          <p:cNvPr id="893" name="Google Shape;893;g22df3f27950_6_102"/>
          <p:cNvSpPr txBox="1"/>
          <p:nvPr/>
        </p:nvSpPr>
        <p:spPr>
          <a:xfrm>
            <a:off x="99150" y="766575"/>
            <a:ext cx="8279100" cy="1174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Raleway"/>
              <a:buChar char="●"/>
            </a:pPr>
            <a:r>
              <a:rPr lang="en-US" sz="1400" b="1" i="0" u="none" strike="noStrike" cap="none">
                <a:solidFill>
                  <a:srgbClr val="000000"/>
                </a:solidFill>
                <a:latin typeface="Raleway"/>
                <a:ea typeface="Raleway"/>
                <a:cs typeface="Raleway"/>
                <a:sym typeface="Raleway"/>
              </a:rPr>
              <a:t>Site Readiness Strategy</a:t>
            </a:r>
            <a:r>
              <a:rPr lang="en-US" sz="1400" b="0" i="0" u="none" strike="noStrike" cap="none">
                <a:solidFill>
                  <a:srgbClr val="000000"/>
                </a:solidFill>
                <a:latin typeface="Raleway"/>
                <a:ea typeface="Raleway"/>
                <a:cs typeface="Raleway"/>
                <a:sym typeface="Raleway"/>
              </a:rPr>
              <a:t>: Acquisition, demolition, and site preparation of sites for business retention and expansion, addressing vacant historic manufacturing corridors.</a:t>
            </a:r>
            <a:endParaRPr sz="1400" b="0" i="0" u="none" strike="noStrike" cap="none">
              <a:solidFill>
                <a:srgbClr val="000000"/>
              </a:solidFill>
              <a:latin typeface="Raleway"/>
              <a:ea typeface="Raleway"/>
              <a:cs typeface="Raleway"/>
              <a:sym typeface="Raleway"/>
            </a:endParaRPr>
          </a:p>
          <a:p>
            <a:pPr marL="457200" marR="0" lvl="0" indent="-317500" algn="l" rtl="0">
              <a:lnSpc>
                <a:spcPct val="100000"/>
              </a:lnSpc>
              <a:spcBef>
                <a:spcPts val="1000"/>
              </a:spcBef>
              <a:spcAft>
                <a:spcPts val="0"/>
              </a:spcAft>
              <a:buClr>
                <a:srgbClr val="000000"/>
              </a:buClr>
              <a:buSzPts val="1400"/>
              <a:buFont typeface="Raleway"/>
              <a:buChar char="●"/>
            </a:pPr>
            <a:r>
              <a:rPr lang="en-US" sz="1400" b="0" i="0" u="none" strike="noStrike" cap="none">
                <a:solidFill>
                  <a:srgbClr val="000000"/>
                </a:solidFill>
                <a:latin typeface="Raleway"/>
                <a:ea typeface="Raleway"/>
                <a:cs typeface="Raleway"/>
                <a:sym typeface="Raleway"/>
              </a:rPr>
              <a:t>Site Readiness strategies are supported by the Port’s engagement  in  environmental remediation services and collaboration with state/federal agencies for project development.</a:t>
            </a:r>
            <a:endParaRPr sz="1400" b="0" i="0" u="none" strike="noStrike" cap="none">
              <a:solidFill>
                <a:srgbClr val="000000"/>
              </a:solidFill>
              <a:latin typeface="Raleway"/>
              <a:ea typeface="Raleway"/>
              <a:cs typeface="Raleway"/>
              <a:sym typeface="Raleway"/>
            </a:endParaRPr>
          </a:p>
        </p:txBody>
      </p:sp>
      <p:pic>
        <p:nvPicPr>
          <p:cNvPr id="894" name="Google Shape;894;g22df3f27950_6_102"/>
          <p:cNvPicPr preferRelativeResize="0"/>
          <p:nvPr/>
        </p:nvPicPr>
        <p:blipFill rotWithShape="1">
          <a:blip r:embed="rId3">
            <a:alphaModFix/>
          </a:blip>
          <a:srcRect r="2257"/>
          <a:stretch/>
        </p:blipFill>
        <p:spPr>
          <a:xfrm>
            <a:off x="641963" y="1941375"/>
            <a:ext cx="7374425" cy="2748375"/>
          </a:xfrm>
          <a:prstGeom prst="rect">
            <a:avLst/>
          </a:prstGeom>
          <a:noFill/>
          <a:ln>
            <a:noFill/>
          </a:ln>
        </p:spPr>
      </p:pic>
      <p:sp>
        <p:nvSpPr>
          <p:cNvPr id="895" name="Google Shape;895;g22df3f27950_6_102"/>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Cincinnati Port Authority. </a:t>
            </a:r>
            <a:r>
              <a:rPr lang="en-US" sz="800" b="0" i="0" u="sng" strike="noStrike" cap="none">
                <a:solidFill>
                  <a:schemeClr val="hlink"/>
                </a:solidFill>
                <a:latin typeface="Raleway"/>
                <a:ea typeface="Raleway"/>
                <a:cs typeface="Raleway"/>
                <a:sym typeface="Raleway"/>
                <a:hlinkClick r:id="rId4"/>
              </a:rPr>
              <a:t>Site Readiness. </a:t>
            </a:r>
            <a:endParaRPr sz="200" b="0" i="0" u="sng" strike="noStrike" cap="none">
              <a:solidFill>
                <a:schemeClr val="hlink"/>
              </a:solidFill>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219ad3962ec_0_1066"/>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888888"/>
                </a:solidFill>
              </a:rPr>
              <a:t>38</a:t>
            </a:fld>
            <a:endParaRPr sz="1400">
              <a:solidFill>
                <a:srgbClr val="888888"/>
              </a:solidFill>
            </a:endParaRPr>
          </a:p>
        </p:txBody>
      </p:sp>
      <p:sp>
        <p:nvSpPr>
          <p:cNvPr id="901" name="Google Shape;901;g219ad3962ec_0_1066"/>
          <p:cNvSpPr txBox="1">
            <a:spLocks noGrp="1"/>
          </p:cNvSpPr>
          <p:nvPr>
            <p:ph type="title" idx="4294967295"/>
          </p:nvPr>
        </p:nvSpPr>
        <p:spPr>
          <a:xfrm>
            <a:off x="189625" y="36875"/>
            <a:ext cx="8754300" cy="5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Early signals from across the country: </a:t>
            </a:r>
            <a:r>
              <a:rPr lang="en-US" sz="1900" b="1">
                <a:solidFill>
                  <a:schemeClr val="accent1"/>
                </a:solidFill>
                <a:latin typeface="Raleway"/>
                <a:ea typeface="Raleway"/>
                <a:cs typeface="Raleway"/>
                <a:sym typeface="Raleway"/>
              </a:rPr>
              <a:t>Manufacturing Readiness Grants in Indiana</a:t>
            </a:r>
            <a:endParaRPr sz="1900" b="1">
              <a:solidFill>
                <a:srgbClr val="1C4587"/>
              </a:solidFill>
              <a:latin typeface="Raleway"/>
              <a:ea typeface="Raleway"/>
              <a:cs typeface="Raleway"/>
              <a:sym typeface="Raleway"/>
            </a:endParaRPr>
          </a:p>
        </p:txBody>
      </p:sp>
      <p:sp>
        <p:nvSpPr>
          <p:cNvPr id="902" name="Google Shape;902;g219ad3962ec_0_1066"/>
          <p:cNvSpPr txBox="1"/>
          <p:nvPr/>
        </p:nvSpPr>
        <p:spPr>
          <a:xfrm>
            <a:off x="582700" y="3128374"/>
            <a:ext cx="7774500" cy="15618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1500"/>
              </a:spcBef>
              <a:spcAft>
                <a:spcPts val="0"/>
              </a:spcAft>
              <a:buClr>
                <a:schemeClr val="dk1"/>
              </a:buClr>
              <a:buSzPts val="1300"/>
              <a:buFont typeface="Raleway"/>
              <a:buChar char="●"/>
            </a:pPr>
            <a:r>
              <a:rPr lang="en-US" sz="1300" b="1" i="0" u="none" strike="noStrike" cap="none">
                <a:solidFill>
                  <a:schemeClr val="dk1"/>
                </a:solidFill>
                <a:latin typeface="Raleway"/>
                <a:ea typeface="Raleway"/>
                <a:cs typeface="Raleway"/>
                <a:sym typeface="Raleway"/>
              </a:rPr>
              <a:t>Goal</a:t>
            </a:r>
            <a:r>
              <a:rPr lang="en-US" sz="1300" b="0" i="0" u="none" strike="noStrike" cap="none">
                <a:solidFill>
                  <a:schemeClr val="dk1"/>
                </a:solidFill>
                <a:latin typeface="Raleway"/>
                <a:ea typeface="Raleway"/>
                <a:cs typeface="Raleway"/>
                <a:sym typeface="Raleway"/>
              </a:rPr>
              <a:t>: stimulate private sector investments to </a:t>
            </a:r>
            <a:r>
              <a:rPr lang="en-US" sz="1300" b="1" i="0" u="none" strike="noStrike" cap="none">
                <a:solidFill>
                  <a:schemeClr val="accent1"/>
                </a:solidFill>
                <a:latin typeface="Raleway"/>
                <a:ea typeface="Raleway"/>
                <a:cs typeface="Raleway"/>
                <a:sym typeface="Raleway"/>
              </a:rPr>
              <a:t>modernize</a:t>
            </a:r>
            <a:r>
              <a:rPr lang="en-US" sz="1300" b="0" i="0" u="none" strike="noStrike" cap="none">
                <a:solidFill>
                  <a:schemeClr val="dk1"/>
                </a:solidFill>
                <a:latin typeface="Raleway"/>
                <a:ea typeface="Raleway"/>
                <a:cs typeface="Raleway"/>
                <a:sym typeface="Raleway"/>
              </a:rPr>
              <a:t> Indiana's manufacturing industry.</a:t>
            </a:r>
            <a:endParaRPr sz="1300" b="0" i="0" u="none" strike="noStrike" cap="none">
              <a:solidFill>
                <a:schemeClr val="dk1"/>
              </a:solidFill>
              <a:latin typeface="Raleway"/>
              <a:ea typeface="Raleway"/>
              <a:cs typeface="Raleway"/>
              <a:sym typeface="Raleway"/>
            </a:endParaRPr>
          </a:p>
          <a:p>
            <a:pPr marL="457200" marR="0" lvl="0" indent="-311150" algn="l" rtl="0">
              <a:lnSpc>
                <a:spcPct val="115000"/>
              </a:lnSpc>
              <a:spcBef>
                <a:spcPts val="1000"/>
              </a:spcBef>
              <a:spcAft>
                <a:spcPts val="0"/>
              </a:spcAft>
              <a:buClr>
                <a:schemeClr val="dk1"/>
              </a:buClr>
              <a:buSzPts val="1300"/>
              <a:buFont typeface="Raleway"/>
              <a:buChar char="●"/>
            </a:pPr>
            <a:r>
              <a:rPr lang="en-US" sz="1300" b="0" i="0" u="none" strike="noStrike" cap="none">
                <a:solidFill>
                  <a:schemeClr val="dk1"/>
                </a:solidFill>
                <a:latin typeface="Raleway"/>
                <a:ea typeface="Raleway"/>
                <a:cs typeface="Raleway"/>
                <a:sym typeface="Raleway"/>
              </a:rPr>
              <a:t>Since its inception in 202o, the program has awarded a total of 384 grants worth $39 million to companies in 69 counties, with proposed projects totaling $484 million.</a:t>
            </a:r>
            <a:endParaRPr sz="1300" b="0" i="0" u="none" strike="noStrike" cap="none">
              <a:solidFill>
                <a:schemeClr val="dk1"/>
              </a:solidFill>
              <a:latin typeface="Raleway"/>
              <a:ea typeface="Raleway"/>
              <a:cs typeface="Raleway"/>
              <a:sym typeface="Raleway"/>
            </a:endParaRPr>
          </a:p>
          <a:p>
            <a:pPr marL="457200" marR="0" lvl="0" indent="-311150" algn="l" rtl="0">
              <a:lnSpc>
                <a:spcPct val="115000"/>
              </a:lnSpc>
              <a:spcBef>
                <a:spcPts val="1000"/>
              </a:spcBef>
              <a:spcAft>
                <a:spcPts val="1000"/>
              </a:spcAft>
              <a:buClr>
                <a:schemeClr val="dk1"/>
              </a:buClr>
              <a:buSzPts val="1300"/>
              <a:buFont typeface="Raleway"/>
              <a:buChar char="●"/>
            </a:pPr>
            <a:r>
              <a:rPr lang="en-US" sz="1300" b="0" i="0" u="none" strike="noStrike" cap="none">
                <a:solidFill>
                  <a:schemeClr val="dk1"/>
                </a:solidFill>
                <a:latin typeface="Raleway"/>
                <a:ea typeface="Raleway"/>
                <a:cs typeface="Raleway"/>
                <a:sym typeface="Raleway"/>
              </a:rPr>
              <a:t>Grant recipients have reported positive impacts, including the</a:t>
            </a:r>
            <a:r>
              <a:rPr lang="en-US" sz="1300" b="1" i="0" u="none" strike="noStrike" cap="none">
                <a:solidFill>
                  <a:schemeClr val="accent1"/>
                </a:solidFill>
                <a:latin typeface="Raleway"/>
                <a:ea typeface="Raleway"/>
                <a:cs typeface="Raleway"/>
                <a:sym typeface="Raleway"/>
              </a:rPr>
              <a:t> adoption of smart manufacturing technologies</a:t>
            </a:r>
            <a:r>
              <a:rPr lang="en-US" sz="1300" b="0" i="0" u="none" strike="noStrike" cap="none">
                <a:solidFill>
                  <a:schemeClr val="dk1"/>
                </a:solidFill>
                <a:latin typeface="Raleway"/>
                <a:ea typeface="Raleway"/>
                <a:cs typeface="Raleway"/>
                <a:sym typeface="Raleway"/>
              </a:rPr>
              <a:t>, creation of new jobs, and anticipated revenue growth.</a:t>
            </a:r>
            <a:endParaRPr sz="1300" b="0" i="0" u="none" strike="noStrike" cap="none">
              <a:solidFill>
                <a:schemeClr val="dk1"/>
              </a:solidFill>
              <a:latin typeface="Raleway"/>
              <a:ea typeface="Raleway"/>
              <a:cs typeface="Raleway"/>
              <a:sym typeface="Raleway"/>
            </a:endParaRPr>
          </a:p>
        </p:txBody>
      </p:sp>
      <p:sp>
        <p:nvSpPr>
          <p:cNvPr id="903" name="Google Shape;903;g219ad3962ec_0_1066"/>
          <p:cNvSpPr txBox="1"/>
          <p:nvPr/>
        </p:nvSpPr>
        <p:spPr>
          <a:xfrm>
            <a:off x="5155750" y="823150"/>
            <a:ext cx="3037200" cy="2015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0" i="1" u="none" strike="noStrike" cap="none">
                <a:solidFill>
                  <a:srgbClr val="0B5394"/>
                </a:solidFill>
                <a:latin typeface="Raleway"/>
                <a:ea typeface="Raleway"/>
                <a:cs typeface="Raleway"/>
                <a:sym typeface="Raleway"/>
              </a:rPr>
              <a:t>“Indiana’s rich manufacturing history paired with these new investments will ensure that Indiana continues to lead as the world transitions into Industry 4.0” </a:t>
            </a:r>
            <a:endParaRPr sz="1400" b="0" i="1" u="none" strike="noStrike" cap="none">
              <a:solidFill>
                <a:srgbClr val="0B5394"/>
              </a:solidFill>
              <a:latin typeface="Raleway"/>
              <a:ea typeface="Raleway"/>
              <a:cs typeface="Raleway"/>
              <a:sym typeface="Raleway"/>
            </a:endParaRPr>
          </a:p>
          <a:p>
            <a:pPr marL="0" marR="0" lvl="0" indent="0" algn="ctr" rtl="0">
              <a:lnSpc>
                <a:spcPct val="115000"/>
              </a:lnSpc>
              <a:spcBef>
                <a:spcPts val="1000"/>
              </a:spcBef>
              <a:spcAft>
                <a:spcPts val="1000"/>
              </a:spcAft>
              <a:buClr>
                <a:srgbClr val="000000"/>
              </a:buClr>
              <a:buSzPts val="1400"/>
              <a:buFont typeface="Arial"/>
              <a:buNone/>
            </a:pPr>
            <a:r>
              <a:rPr lang="en-US" sz="1400" b="1" i="1" u="none" strike="noStrike" cap="none">
                <a:solidFill>
                  <a:srgbClr val="313131"/>
                </a:solidFill>
                <a:latin typeface="Raleway"/>
                <a:ea typeface="Raleway"/>
                <a:cs typeface="Raleway"/>
                <a:sym typeface="Raleway"/>
              </a:rPr>
              <a:t>-Brad Chambers, Indiana Secretary of Commerce, Feb 2023</a:t>
            </a:r>
            <a:endParaRPr sz="1400" b="1" i="1" u="none" strike="noStrike" cap="none">
              <a:solidFill>
                <a:schemeClr val="dk1"/>
              </a:solidFill>
              <a:latin typeface="Raleway"/>
              <a:ea typeface="Raleway"/>
              <a:cs typeface="Raleway"/>
              <a:sym typeface="Raleway"/>
            </a:endParaRPr>
          </a:p>
        </p:txBody>
      </p:sp>
      <p:pic>
        <p:nvPicPr>
          <p:cNvPr id="904" name="Google Shape;904;g219ad3962ec_0_1066"/>
          <p:cNvPicPr preferRelativeResize="0"/>
          <p:nvPr/>
        </p:nvPicPr>
        <p:blipFill rotWithShape="1">
          <a:blip r:embed="rId3">
            <a:alphaModFix/>
          </a:blip>
          <a:srcRect/>
          <a:stretch/>
        </p:blipFill>
        <p:spPr>
          <a:xfrm>
            <a:off x="982274" y="804724"/>
            <a:ext cx="3993850" cy="2246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0ed214f247_3_37"/>
          <p:cNvSpPr txBox="1"/>
          <p:nvPr/>
        </p:nvSpPr>
        <p:spPr>
          <a:xfrm>
            <a:off x="476250" y="1075965"/>
            <a:ext cx="3671100" cy="3209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Raleway"/>
                <a:ea typeface="Raleway"/>
                <a:cs typeface="Raleway"/>
                <a:sym typeface="Raleway"/>
              </a:rPr>
              <a:t>The St. Louis Tech Triangle, a corporate-created innovation district recently won $25M from the Build Back Better Regional Challenge to promote advanced manufacturing and build out the 130,000 square-foot </a:t>
            </a:r>
            <a:r>
              <a:rPr lang="en-US" sz="1700" b="1" i="0" u="none" strike="noStrike" cap="none">
                <a:solidFill>
                  <a:schemeClr val="dk1"/>
                </a:solidFill>
                <a:latin typeface="Raleway"/>
                <a:ea typeface="Raleway"/>
                <a:cs typeface="Raleway"/>
                <a:sym typeface="Raleway"/>
              </a:rPr>
              <a:t>Advanced Manufacturing Innovation Center</a:t>
            </a:r>
            <a:r>
              <a:rPr lang="en-US" sz="1700" b="0" i="0" u="none" strike="noStrike" cap="none">
                <a:solidFill>
                  <a:schemeClr val="dk1"/>
                </a:solidFill>
                <a:latin typeface="Raleway"/>
                <a:ea typeface="Raleway"/>
                <a:cs typeface="Raleway"/>
                <a:sym typeface="Raleway"/>
              </a:rPr>
              <a:t>. </a:t>
            </a:r>
            <a:endParaRPr sz="10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Raleway"/>
                <a:ea typeface="Raleway"/>
                <a:cs typeface="Raleway"/>
                <a:sym typeface="Raleway"/>
              </a:rPr>
              <a:t>Centers like these are emerging across the country to </a:t>
            </a:r>
            <a:r>
              <a:rPr lang="en-US" sz="1700" b="1" i="0" u="none" strike="noStrike" cap="none">
                <a:solidFill>
                  <a:schemeClr val="dk1"/>
                </a:solidFill>
                <a:latin typeface="Raleway"/>
                <a:ea typeface="Raleway"/>
                <a:cs typeface="Raleway"/>
                <a:sym typeface="Raleway"/>
              </a:rPr>
              <a:t>reshore production. </a:t>
            </a:r>
            <a:endParaRPr sz="1000" b="0" i="0" u="none" strike="noStrike" cap="none">
              <a:solidFill>
                <a:srgbClr val="000000"/>
              </a:solidFill>
              <a:latin typeface="Raleway"/>
              <a:ea typeface="Raleway"/>
              <a:cs typeface="Raleway"/>
              <a:sym typeface="Raleway"/>
            </a:endParaRPr>
          </a:p>
        </p:txBody>
      </p:sp>
      <p:pic>
        <p:nvPicPr>
          <p:cNvPr id="910" name="Google Shape;910;g20ed214f247_3_37" descr="Phase 2: Build Back Better Regional Challenge - St. Louis Economic  Development Partnership"/>
          <p:cNvPicPr preferRelativeResize="0"/>
          <p:nvPr/>
        </p:nvPicPr>
        <p:blipFill rotWithShape="1">
          <a:blip r:embed="rId3">
            <a:alphaModFix/>
          </a:blip>
          <a:srcRect/>
          <a:stretch/>
        </p:blipFill>
        <p:spPr>
          <a:xfrm>
            <a:off x="4436996" y="1413705"/>
            <a:ext cx="4312279" cy="3247652"/>
          </a:xfrm>
          <a:prstGeom prst="rect">
            <a:avLst/>
          </a:prstGeom>
          <a:noFill/>
          <a:ln>
            <a:noFill/>
          </a:ln>
        </p:spPr>
      </p:pic>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39</a:t>
            </a:fld>
            <a:endParaRPr sz="1000" b="1">
              <a:solidFill>
                <a:srgbClr val="1C4587"/>
              </a:solidFill>
              <a:latin typeface="Raleway"/>
              <a:ea typeface="Raleway"/>
              <a:cs typeface="Raleway"/>
              <a:sym typeface="Raleway"/>
            </a:endParaRPr>
          </a:p>
        </p:txBody>
      </p:sp>
      <p:sp>
        <p:nvSpPr>
          <p:cNvPr id="912" name="Google Shape;912;g20ed214f247_3_37"/>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a:solidFill>
                  <a:srgbClr val="1C4587"/>
                </a:solidFill>
                <a:latin typeface="Raleway"/>
                <a:ea typeface="Raleway"/>
                <a:cs typeface="Raleway"/>
                <a:sym typeface="Raleway"/>
              </a:rPr>
              <a:t>Early signals from across the country: </a:t>
            </a:r>
            <a:r>
              <a:rPr lang="en-US" sz="1900" b="1">
                <a:solidFill>
                  <a:srgbClr val="4285F4"/>
                </a:solidFill>
                <a:latin typeface="Raleway"/>
                <a:ea typeface="Raleway"/>
                <a:cs typeface="Raleway"/>
                <a:sym typeface="Raleway"/>
              </a:rPr>
              <a:t>Advanced Manufacturing Center in St. Louis</a:t>
            </a:r>
            <a:endParaRPr sz="1900" b="1">
              <a:solidFill>
                <a:srgbClr val="4285F4"/>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22df3f27950_6_553"/>
          <p:cNvPicPr preferRelativeResize="0"/>
          <p:nvPr/>
        </p:nvPicPr>
        <p:blipFill rotWithShape="1">
          <a:blip r:embed="rId3">
            <a:alphaModFix amt="29000"/>
          </a:blip>
          <a:srcRect r="1854" b="17039"/>
          <a:stretch/>
        </p:blipFill>
        <p:spPr>
          <a:xfrm>
            <a:off x="25" y="25"/>
            <a:ext cx="9144000" cy="5143500"/>
          </a:xfrm>
          <a:prstGeom prst="rect">
            <a:avLst/>
          </a:prstGeom>
          <a:noFill/>
          <a:ln>
            <a:noFill/>
          </a:ln>
        </p:spPr>
      </p:pic>
      <p:sp>
        <p:nvSpPr>
          <p:cNvPr id="260" name="Google Shape;260;g22df3f27950_6_553"/>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261" name="Google Shape;261;g22df3f27950_6_553"/>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262" name="Google Shape;262;g22df3f27950_6_553"/>
          <p:cNvGraphicFramePr/>
          <p:nvPr/>
        </p:nvGraphicFramePr>
        <p:xfrm>
          <a:off x="2623846" y="1141367"/>
          <a:ext cx="4233800" cy="29430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An Economy in Transition</a:t>
                      </a:r>
                      <a:endParaRPr sz="700" b="1"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3D5DB"/>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A Distributed Geography of Production</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Upcoming Challenges &amp; The Role of Cities </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Early Policy Signals</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What comes next?</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263" name="Google Shape;263;g22df3f27950_6_5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4</a:t>
            </a:fld>
            <a:endParaRPr sz="1000" b="1">
              <a:solidFill>
                <a:srgbClr val="1C4587"/>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2106f2d0f0f_0_2473"/>
          <p:cNvSpPr/>
          <p:nvPr/>
        </p:nvSpPr>
        <p:spPr>
          <a:xfrm>
            <a:off x="4482913" y="2433251"/>
            <a:ext cx="1782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pic>
        <p:nvPicPr>
          <p:cNvPr id="920" name="Google Shape;920;g2106f2d0f0f_0_2473" descr="A picture containing text&#10;&#10;Description automatically generated"/>
          <p:cNvPicPr preferRelativeResize="0"/>
          <p:nvPr/>
        </p:nvPicPr>
        <p:blipFill rotWithShape="1">
          <a:blip r:embed="rId3">
            <a:alphaModFix/>
          </a:blip>
          <a:srcRect/>
          <a:stretch/>
        </p:blipFill>
        <p:spPr>
          <a:xfrm>
            <a:off x="0" y="1104350"/>
            <a:ext cx="5589676" cy="2934700"/>
          </a:xfrm>
          <a:prstGeom prst="rect">
            <a:avLst/>
          </a:prstGeom>
          <a:noFill/>
          <a:ln>
            <a:noFill/>
          </a:ln>
        </p:spPr>
      </p:pic>
      <p:sp>
        <p:nvSpPr>
          <p:cNvPr id="921" name="Google Shape;921;g2106f2d0f0f_0_2473"/>
          <p:cNvSpPr txBox="1">
            <a:spLocks noGrp="1"/>
          </p:cNvSpPr>
          <p:nvPr>
            <p:ph type="title" idx="4294967295"/>
          </p:nvPr>
        </p:nvSpPr>
        <p:spPr>
          <a:xfrm>
            <a:off x="127650" y="0"/>
            <a:ext cx="8754300" cy="54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Early signals from across the country: </a:t>
            </a:r>
            <a:r>
              <a:rPr lang="en-US" sz="1900" b="1">
                <a:solidFill>
                  <a:schemeClr val="accent1"/>
                </a:solidFill>
                <a:latin typeface="Raleway"/>
                <a:ea typeface="Raleway"/>
                <a:cs typeface="Raleway"/>
                <a:sym typeface="Raleway"/>
              </a:rPr>
              <a:t>Northland Workforce Training Center </a:t>
            </a:r>
            <a:endParaRPr sz="1800" b="1">
              <a:solidFill>
                <a:srgbClr val="1C4587"/>
              </a:solidFill>
              <a:latin typeface="Raleway"/>
              <a:ea typeface="Raleway"/>
              <a:cs typeface="Raleway"/>
              <a:sym typeface="Raleway"/>
            </a:endParaRPr>
          </a:p>
        </p:txBody>
      </p:sp>
      <p:sp>
        <p:nvSpPr>
          <p:cNvPr id="922" name="Google Shape;922;g2106f2d0f0f_0_24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40</a:t>
            </a:fld>
            <a:endParaRPr sz="1000" b="1">
              <a:solidFill>
                <a:srgbClr val="1C4587"/>
              </a:solidFill>
              <a:latin typeface="Raleway"/>
              <a:ea typeface="Raleway"/>
              <a:cs typeface="Raleway"/>
              <a:sym typeface="Raleway"/>
            </a:endParaRPr>
          </a:p>
        </p:txBody>
      </p:sp>
      <p:sp>
        <p:nvSpPr>
          <p:cNvPr id="923" name="Google Shape;923;g2106f2d0f0f_0_2473"/>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Nowak Metro Finance Lab.</a:t>
            </a:r>
            <a:endParaRPr sz="800" b="0" i="0" u="sng" strike="noStrike" cap="none">
              <a:solidFill>
                <a:schemeClr val="hlink"/>
              </a:solidFill>
              <a:latin typeface="Raleway"/>
              <a:ea typeface="Raleway"/>
              <a:cs typeface="Raleway"/>
              <a:sym typeface="Raleway"/>
            </a:endParaRPr>
          </a:p>
        </p:txBody>
      </p:sp>
      <p:sp>
        <p:nvSpPr>
          <p:cNvPr id="924" name="Google Shape;924;g2106f2d0f0f_0_2473"/>
          <p:cNvSpPr txBox="1"/>
          <p:nvPr/>
        </p:nvSpPr>
        <p:spPr>
          <a:xfrm>
            <a:off x="5887125" y="1634100"/>
            <a:ext cx="29127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Raleway"/>
              <a:ea typeface="Raleway"/>
              <a:cs typeface="Raleway"/>
              <a:sym typeface="Raleway"/>
            </a:endParaRPr>
          </a:p>
          <a:p>
            <a:pPr marL="0" marR="0" lvl="0" indent="0" algn="l" rtl="0">
              <a:lnSpc>
                <a:spcPct val="115000"/>
              </a:lnSpc>
              <a:spcBef>
                <a:spcPts val="1800"/>
              </a:spcBef>
              <a:spcAft>
                <a:spcPts val="0"/>
              </a:spcAft>
              <a:buClr>
                <a:srgbClr val="000000"/>
              </a:buClr>
              <a:buSzPts val="1300"/>
              <a:buFont typeface="Arial"/>
              <a:buNone/>
            </a:pPr>
            <a:endParaRPr sz="1300" b="0" i="0" u="none" strike="noStrike" cap="none">
              <a:solidFill>
                <a:srgbClr val="002060"/>
              </a:solidFill>
              <a:latin typeface="Raleway"/>
              <a:ea typeface="Raleway"/>
              <a:cs typeface="Raleway"/>
              <a:sym typeface="Raleway"/>
            </a:endParaRPr>
          </a:p>
        </p:txBody>
      </p:sp>
      <p:sp>
        <p:nvSpPr>
          <p:cNvPr id="925" name="Google Shape;925;g2106f2d0f0f_0_2473"/>
          <p:cNvSpPr txBox="1"/>
          <p:nvPr/>
        </p:nvSpPr>
        <p:spPr>
          <a:xfrm>
            <a:off x="5772150" y="926400"/>
            <a:ext cx="3172800" cy="343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aleway"/>
                <a:ea typeface="Raleway"/>
                <a:cs typeface="Raleway"/>
                <a:sym typeface="Raleway"/>
              </a:rPr>
              <a:t>The Northland Workforce Training center is public-private partnership between employers, educational institutions, community and faith-based organizations and state and local government</a:t>
            </a:r>
            <a:endParaRPr sz="1400" b="0" i="0" u="none" strike="noStrike" cap="none">
              <a:solidFill>
                <a:schemeClr val="dk1"/>
              </a:solidFill>
              <a:latin typeface="Raleway"/>
              <a:ea typeface="Raleway"/>
              <a:cs typeface="Raleway"/>
              <a:sym typeface="Raleway"/>
            </a:endParaRPr>
          </a:p>
          <a:p>
            <a:pPr marL="0" marR="0" lvl="0" indent="0" algn="l" rtl="0">
              <a:lnSpc>
                <a:spcPct val="100000"/>
              </a:lnSpc>
              <a:spcBef>
                <a:spcPts val="1800"/>
              </a:spcBef>
              <a:spcAft>
                <a:spcPts val="180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Goal</a:t>
            </a:r>
            <a:r>
              <a:rPr lang="en-US" sz="1400" b="0" i="0" u="none" strike="noStrike" cap="none">
                <a:solidFill>
                  <a:schemeClr val="dk1"/>
                </a:solidFill>
                <a:latin typeface="Raleway"/>
                <a:ea typeface="Raleway"/>
                <a:cs typeface="Raleway"/>
                <a:sym typeface="Raleway"/>
              </a:rPr>
              <a:t>:  Closing the skills gap of the local labor pool and creating economic on-ramps to training, co-ops, internships, apprenticeships, and permanent employment for Western New Yorkers seeking high-paying advanced manufacturing and energy career</a:t>
            </a:r>
            <a:r>
              <a:rPr lang="en-US" sz="1400" b="0" i="0" u="none" strike="noStrike" cap="none">
                <a:solidFill>
                  <a:srgbClr val="002060"/>
                </a:solidFill>
                <a:latin typeface="Raleway"/>
                <a:ea typeface="Raleway"/>
                <a:cs typeface="Raleway"/>
                <a:sym typeface="Raleway"/>
              </a:rPr>
              <a:t>s.</a:t>
            </a:r>
            <a:endParaRPr sz="1400" b="0" i="0" u="none" strike="noStrike" cap="none">
              <a:solidFill>
                <a:srgbClr val="002060"/>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2106f2d0f0f_0_2487"/>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888888"/>
                </a:solidFill>
              </a:rPr>
              <a:t>41</a:t>
            </a:fld>
            <a:endParaRPr sz="1400">
              <a:solidFill>
                <a:srgbClr val="888888"/>
              </a:solidFill>
            </a:endParaRPr>
          </a:p>
        </p:txBody>
      </p:sp>
      <p:sp>
        <p:nvSpPr>
          <p:cNvPr id="931" name="Google Shape;931;g2106f2d0f0f_0_2487"/>
          <p:cNvSpPr txBox="1"/>
          <p:nvPr/>
        </p:nvSpPr>
        <p:spPr>
          <a:xfrm>
            <a:off x="428624" y="1169667"/>
            <a:ext cx="3347700" cy="3024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aleway"/>
                <a:ea typeface="Raleway"/>
                <a:cs typeface="Raleway"/>
                <a:sym typeface="Raleway"/>
              </a:rPr>
              <a:t>Through approximately $40M from BBBRC, the West Texas Aerospace and Defense Manufacturing coalition, led by the University of Texas at El Paso, will </a:t>
            </a:r>
            <a:r>
              <a:rPr lang="en-US" sz="1600" b="0" i="0" u="none" strike="noStrike" cap="none">
                <a:solidFill>
                  <a:srgbClr val="171716"/>
                </a:solidFill>
                <a:latin typeface="Raleway"/>
                <a:ea typeface="Raleway"/>
                <a:cs typeface="Raleway"/>
                <a:sym typeface="Raleway"/>
              </a:rPr>
              <a:t>establish the El Paso Makes Advanced Manufacturing District where small- and mid-size firms can co-locate with research and innovation assets while also benefiting from the physical and cybersecurity infrastructure. </a:t>
            </a:r>
            <a:endParaRPr sz="900" b="0" i="0" u="none" strike="noStrike" cap="none">
              <a:solidFill>
                <a:srgbClr val="000000"/>
              </a:solidFill>
              <a:latin typeface="Raleway"/>
              <a:ea typeface="Raleway"/>
              <a:cs typeface="Raleway"/>
              <a:sym typeface="Raleway"/>
            </a:endParaRPr>
          </a:p>
        </p:txBody>
      </p:sp>
      <p:pic>
        <p:nvPicPr>
          <p:cNvPr id="932" name="Google Shape;932;g2106f2d0f0f_0_2487" descr="Advanced Manufacturing &amp; Design Center Campus"/>
          <p:cNvPicPr preferRelativeResize="0"/>
          <p:nvPr/>
        </p:nvPicPr>
        <p:blipFill rotWithShape="1">
          <a:blip r:embed="rId3">
            <a:alphaModFix/>
          </a:blip>
          <a:srcRect/>
          <a:stretch/>
        </p:blipFill>
        <p:spPr>
          <a:xfrm>
            <a:off x="4044685" y="1330804"/>
            <a:ext cx="4624877" cy="2145943"/>
          </a:xfrm>
          <a:prstGeom prst="rect">
            <a:avLst/>
          </a:prstGeom>
          <a:noFill/>
          <a:ln>
            <a:noFill/>
          </a:ln>
        </p:spPr>
      </p:pic>
      <p:sp>
        <p:nvSpPr>
          <p:cNvPr id="933" name="Google Shape;933;g2106f2d0f0f_0_2487"/>
          <p:cNvSpPr txBox="1"/>
          <p:nvPr/>
        </p:nvSpPr>
        <p:spPr>
          <a:xfrm>
            <a:off x="4173334" y="3647874"/>
            <a:ext cx="4573200" cy="9003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Through their initiative El Paso is </a:t>
            </a:r>
            <a:r>
              <a:rPr lang="en-US" sz="1800" b="1" i="0" u="none" strike="noStrike" cap="none">
                <a:solidFill>
                  <a:schemeClr val="dk1"/>
                </a:solidFill>
                <a:latin typeface="Raleway"/>
                <a:ea typeface="Raleway"/>
                <a:cs typeface="Raleway"/>
                <a:sym typeface="Raleway"/>
              </a:rPr>
              <a:t>integrating Latino firms into their growing and competitive industries.</a:t>
            </a:r>
            <a:endParaRPr sz="1100" b="0" i="0" u="none" strike="noStrike" cap="none">
              <a:solidFill>
                <a:srgbClr val="000000"/>
              </a:solidFill>
              <a:latin typeface="Raleway"/>
              <a:ea typeface="Raleway"/>
              <a:cs typeface="Raleway"/>
              <a:sym typeface="Raleway"/>
            </a:endParaRPr>
          </a:p>
        </p:txBody>
      </p:sp>
      <p:sp>
        <p:nvSpPr>
          <p:cNvPr id="934" name="Google Shape;934;g2106f2d0f0f_0_2487"/>
          <p:cNvSpPr txBox="1">
            <a:spLocks noGrp="1"/>
          </p:cNvSpPr>
          <p:nvPr>
            <p:ph type="title" idx="4294967295"/>
          </p:nvPr>
        </p:nvSpPr>
        <p:spPr>
          <a:xfrm>
            <a:off x="189625" y="36875"/>
            <a:ext cx="8754300" cy="5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Early signals from across the country: </a:t>
            </a:r>
            <a:r>
              <a:rPr lang="en-US" sz="1900" b="1">
                <a:solidFill>
                  <a:schemeClr val="accent1"/>
                </a:solidFill>
                <a:latin typeface="Raleway"/>
                <a:ea typeface="Raleway"/>
                <a:cs typeface="Raleway"/>
                <a:sym typeface="Raleway"/>
              </a:rPr>
              <a:t>Aerospace and Defense Manufacturing in El Paso</a:t>
            </a:r>
            <a:endParaRPr sz="1900" b="1">
              <a:solidFill>
                <a:srgbClr val="1C4587"/>
              </a:solidFill>
              <a:latin typeface="Raleway"/>
              <a:ea typeface="Raleway"/>
              <a:cs typeface="Raleway"/>
              <a:sym typeface="Raleway"/>
            </a:endParaRPr>
          </a:p>
        </p:txBody>
      </p:sp>
      <p:sp>
        <p:nvSpPr>
          <p:cNvPr id="935" name="Google Shape;935;g2106f2d0f0f_0_2487"/>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22df3f27950_6_107"/>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888888"/>
                </a:solidFill>
              </a:rPr>
              <a:t>42</a:t>
            </a:fld>
            <a:endParaRPr sz="1400">
              <a:solidFill>
                <a:srgbClr val="888888"/>
              </a:solidFill>
            </a:endParaRPr>
          </a:p>
        </p:txBody>
      </p:sp>
      <p:sp>
        <p:nvSpPr>
          <p:cNvPr id="941" name="Google Shape;941;g22df3f27950_6_107"/>
          <p:cNvSpPr txBox="1">
            <a:spLocks noGrp="1"/>
          </p:cNvSpPr>
          <p:nvPr>
            <p:ph type="title" idx="4294967295"/>
          </p:nvPr>
        </p:nvSpPr>
        <p:spPr>
          <a:xfrm>
            <a:off x="189625" y="36875"/>
            <a:ext cx="8754300" cy="5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Early signals from across the country: </a:t>
            </a:r>
            <a:r>
              <a:rPr lang="en-US" sz="1900" b="1">
                <a:solidFill>
                  <a:schemeClr val="accent1"/>
                </a:solidFill>
                <a:latin typeface="Raleway"/>
                <a:ea typeface="Raleway"/>
                <a:cs typeface="Raleway"/>
                <a:sym typeface="Raleway"/>
              </a:rPr>
              <a:t>Offshore Windport in Rhode Island</a:t>
            </a:r>
            <a:endParaRPr sz="1900" b="1">
              <a:solidFill>
                <a:srgbClr val="1C4587"/>
              </a:solidFill>
              <a:latin typeface="Raleway"/>
              <a:ea typeface="Raleway"/>
              <a:cs typeface="Raleway"/>
              <a:sym typeface="Raleway"/>
            </a:endParaRPr>
          </a:p>
        </p:txBody>
      </p:sp>
      <p:sp>
        <p:nvSpPr>
          <p:cNvPr id="942" name="Google Shape;942;g22df3f27950_6_107"/>
          <p:cNvSpPr txBox="1"/>
          <p:nvPr/>
        </p:nvSpPr>
        <p:spPr>
          <a:xfrm>
            <a:off x="4600525" y="758950"/>
            <a:ext cx="4200300" cy="3801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Raleway"/>
              <a:buChar char="●"/>
            </a:pPr>
            <a:r>
              <a:rPr lang="en-US" sz="1400" b="0" i="0" u="none" strike="noStrike" cap="none">
                <a:solidFill>
                  <a:srgbClr val="000000"/>
                </a:solidFill>
                <a:latin typeface="Raleway"/>
                <a:ea typeface="Raleway"/>
                <a:cs typeface="Raleway"/>
                <a:sym typeface="Raleway"/>
              </a:rPr>
              <a:t>Rhode Island is using $35 million in funding from the American Rescue Plan to start a wind port project at South Quay Marine Terminal.</a:t>
            </a:r>
            <a:endParaRPr sz="1400" b="0" i="0" u="none" strike="noStrike" cap="none">
              <a:solidFill>
                <a:srgbClr val="000000"/>
              </a:solidFill>
              <a:latin typeface="Raleway"/>
              <a:ea typeface="Raleway"/>
              <a:cs typeface="Raleway"/>
              <a:sym typeface="Raleway"/>
            </a:endParaRPr>
          </a:p>
          <a:p>
            <a:pPr marL="457200" marR="0" lvl="0" indent="-317500" algn="l" rtl="0">
              <a:lnSpc>
                <a:spcPct val="100000"/>
              </a:lnSpc>
              <a:spcBef>
                <a:spcPts val="1000"/>
              </a:spcBef>
              <a:spcAft>
                <a:spcPts val="0"/>
              </a:spcAft>
              <a:buClr>
                <a:srgbClr val="000000"/>
              </a:buClr>
              <a:buSzPts val="1400"/>
              <a:buFont typeface="Raleway"/>
              <a:buChar char="●"/>
            </a:pPr>
            <a:r>
              <a:rPr lang="en-US" sz="1400" b="0" i="0" u="none" strike="noStrike" cap="none">
                <a:solidFill>
                  <a:srgbClr val="000000"/>
                </a:solidFill>
                <a:latin typeface="Raleway"/>
                <a:ea typeface="Raleway"/>
                <a:cs typeface="Raleway"/>
                <a:sym typeface="Raleway"/>
              </a:rPr>
              <a:t>Rhode Island aims to become a regional hub for the offshore wind industry in the Northeast, with South Quay locate</a:t>
            </a:r>
            <a:r>
              <a:rPr lang="en-US" sz="1400" b="0" i="0" u="none" strike="noStrike" cap="none">
                <a:solidFill>
                  <a:schemeClr val="dk1"/>
                </a:solidFill>
                <a:latin typeface="Raleway"/>
                <a:ea typeface="Raleway"/>
                <a:cs typeface="Raleway"/>
                <a:sym typeface="Raleway"/>
              </a:rPr>
              <a:t>d strategically to serve the Massachusetts and New York Wind Lease areas</a:t>
            </a:r>
            <a:endParaRPr sz="1400" b="0" i="0" u="none" strike="noStrike" cap="none">
              <a:solidFill>
                <a:srgbClr val="000000"/>
              </a:solidFill>
              <a:latin typeface="Raleway"/>
              <a:ea typeface="Raleway"/>
              <a:cs typeface="Raleway"/>
              <a:sym typeface="Raleway"/>
            </a:endParaRPr>
          </a:p>
          <a:p>
            <a:pPr marL="457200" marR="0" lvl="0" indent="-317500" algn="l" rtl="0">
              <a:lnSpc>
                <a:spcPct val="100000"/>
              </a:lnSpc>
              <a:spcBef>
                <a:spcPts val="1000"/>
              </a:spcBef>
              <a:spcAft>
                <a:spcPts val="0"/>
              </a:spcAft>
              <a:buClr>
                <a:srgbClr val="000000"/>
              </a:buClr>
              <a:buSzPts val="1400"/>
              <a:buFont typeface="Raleway"/>
              <a:buChar char="●"/>
            </a:pPr>
            <a:r>
              <a:rPr lang="en-US" sz="1400" b="0" i="0" u="none" strike="noStrike" cap="none">
                <a:solidFill>
                  <a:srgbClr val="000000"/>
                </a:solidFill>
                <a:latin typeface="Raleway"/>
                <a:ea typeface="Raleway"/>
                <a:cs typeface="Raleway"/>
                <a:sym typeface="Raleway"/>
              </a:rPr>
              <a:t>Port infrastructure capable of supporting offshore wind activities is currently limited in the U.S., with investments underway at several ports along the Eastern Seaboard to address this.</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pic>
        <p:nvPicPr>
          <p:cNvPr id="943" name="Google Shape;943;g22df3f27950_6_107"/>
          <p:cNvPicPr preferRelativeResize="0"/>
          <p:nvPr/>
        </p:nvPicPr>
        <p:blipFill rotWithShape="1">
          <a:blip r:embed="rId3">
            <a:alphaModFix/>
          </a:blip>
          <a:srcRect/>
          <a:stretch/>
        </p:blipFill>
        <p:spPr>
          <a:xfrm>
            <a:off x="271475" y="938400"/>
            <a:ext cx="4329048" cy="2348665"/>
          </a:xfrm>
          <a:prstGeom prst="rect">
            <a:avLst/>
          </a:prstGeom>
          <a:noFill/>
          <a:ln>
            <a:noFill/>
          </a:ln>
        </p:spPr>
      </p:pic>
      <p:sp>
        <p:nvSpPr>
          <p:cNvPr id="944" name="Google Shape;944;g22df3f27950_6_107"/>
          <p:cNvSpPr txBox="1"/>
          <p:nvPr/>
        </p:nvSpPr>
        <p:spPr>
          <a:xfrm>
            <a:off x="478500" y="3349050"/>
            <a:ext cx="39150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The 33-acre riverfront parcel created in 1976 by the Providence Worcester Railroad will soon contribute to the offshore wind industry.</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g219ad3962ec_0_879"/>
          <p:cNvPicPr preferRelativeResize="0"/>
          <p:nvPr/>
        </p:nvPicPr>
        <p:blipFill rotWithShape="1">
          <a:blip r:embed="rId3">
            <a:alphaModFix/>
          </a:blip>
          <a:srcRect/>
          <a:stretch/>
        </p:blipFill>
        <p:spPr>
          <a:xfrm>
            <a:off x="2351900" y="1175475"/>
            <a:ext cx="6480474" cy="3644175"/>
          </a:xfrm>
          <a:prstGeom prst="rect">
            <a:avLst/>
          </a:prstGeom>
          <a:noFill/>
          <a:ln w="9525" cap="flat" cmpd="sng">
            <a:solidFill>
              <a:schemeClr val="dk2"/>
            </a:solidFill>
            <a:prstDash val="solid"/>
            <a:round/>
            <a:headEnd type="none" w="sm" len="sm"/>
            <a:tailEnd type="none" w="sm" len="sm"/>
          </a:ln>
        </p:spPr>
      </p:pic>
      <p:sp>
        <p:nvSpPr>
          <p:cNvPr id="950" name="Google Shape;950;g219ad3962ec_0_879"/>
          <p:cNvSpPr txBox="1"/>
          <p:nvPr/>
        </p:nvSpPr>
        <p:spPr>
          <a:xfrm>
            <a:off x="49225" y="1269700"/>
            <a:ext cx="2187300" cy="3455700"/>
          </a:xfrm>
          <a:prstGeom prst="rect">
            <a:avLst/>
          </a:prstGeom>
          <a:noFill/>
          <a:ln>
            <a:noFill/>
          </a:ln>
        </p:spPr>
        <p:txBody>
          <a:bodyPr spcFirstLastPara="1" wrap="square" lIns="68575" tIns="34275" rIns="68575" bIns="34275" anchor="t" anchorCtr="0">
            <a:spAutoFit/>
          </a:bodyPr>
          <a:lstStyle/>
          <a:p>
            <a:pPr marL="457200" marR="0" lvl="0" indent="-298450" algn="l" rtl="0">
              <a:lnSpc>
                <a:spcPct val="100000"/>
              </a:lnSpc>
              <a:spcBef>
                <a:spcPts val="0"/>
              </a:spcBef>
              <a:spcAft>
                <a:spcPts val="0"/>
              </a:spcAft>
              <a:buClr>
                <a:schemeClr val="dk1"/>
              </a:buClr>
              <a:buSzPts val="1100"/>
              <a:buFont typeface="Raleway"/>
              <a:buChar char="●"/>
            </a:pPr>
            <a:r>
              <a:rPr lang="en-US" sz="1100" b="0" i="0" u="none" strike="noStrike" cap="none">
                <a:solidFill>
                  <a:schemeClr val="dk1"/>
                </a:solidFill>
                <a:latin typeface="Raleway"/>
                <a:ea typeface="Raleway"/>
                <a:cs typeface="Raleway"/>
                <a:sym typeface="Raleway"/>
              </a:rPr>
              <a:t>Cities like Wichita unsurprisingly have an advanced starting point within their manufacturing cluster. </a:t>
            </a:r>
            <a:endParaRPr sz="1100" b="0" i="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457200" marR="0" lvl="0" indent="-298450" algn="l" rtl="0">
              <a:lnSpc>
                <a:spcPct val="100000"/>
              </a:lnSpc>
              <a:spcBef>
                <a:spcPts val="0"/>
              </a:spcBef>
              <a:spcAft>
                <a:spcPts val="0"/>
              </a:spcAft>
              <a:buClr>
                <a:schemeClr val="dk1"/>
              </a:buClr>
              <a:buSzPts val="1100"/>
              <a:buFont typeface="Raleway"/>
              <a:buChar char="●"/>
            </a:pPr>
            <a:r>
              <a:rPr lang="en-US" sz="1100" b="0" i="0" u="none" strike="noStrike" cap="none">
                <a:solidFill>
                  <a:schemeClr val="dk1"/>
                </a:solidFill>
                <a:latin typeface="Raleway"/>
                <a:ea typeface="Raleway"/>
                <a:cs typeface="Raleway"/>
                <a:sym typeface="Raleway"/>
              </a:rPr>
              <a:t>Through decades-long investment in aerospace infrastructure and strategic R&amp;D assets, </a:t>
            </a:r>
            <a:r>
              <a:rPr lang="en-US" sz="1100" b="1" i="0" u="none" strike="noStrike" cap="none">
                <a:solidFill>
                  <a:schemeClr val="dk1"/>
                </a:solidFill>
                <a:latin typeface="Raleway"/>
                <a:ea typeface="Raleway"/>
                <a:cs typeface="Raleway"/>
                <a:sym typeface="Raleway"/>
              </a:rPr>
              <a:t>Wichita grounds itself among an otherwise dispersed industry.</a:t>
            </a:r>
            <a:r>
              <a:rPr lang="en-US" sz="1100" b="0" i="0" u="none" strike="noStrike" cap="none">
                <a:solidFill>
                  <a:schemeClr val="dk1"/>
                </a:solidFill>
                <a:latin typeface="Raleway"/>
                <a:ea typeface="Raleway"/>
                <a:cs typeface="Raleway"/>
                <a:sym typeface="Raleway"/>
              </a:rPr>
              <a:t> </a:t>
            </a:r>
            <a:endParaRPr sz="1100" b="0" i="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457200" marR="0" lvl="0" indent="-298450" algn="l" rtl="0">
              <a:lnSpc>
                <a:spcPct val="100000"/>
              </a:lnSpc>
              <a:spcBef>
                <a:spcPts val="0"/>
              </a:spcBef>
              <a:spcAft>
                <a:spcPts val="0"/>
              </a:spcAft>
              <a:buClr>
                <a:schemeClr val="dk1"/>
              </a:buClr>
              <a:buSzPts val="1100"/>
              <a:buFont typeface="Raleway"/>
              <a:buChar char="●"/>
            </a:pPr>
            <a:r>
              <a:rPr lang="en-US" sz="1100" b="1" i="0" u="none" strike="noStrike" cap="none">
                <a:solidFill>
                  <a:schemeClr val="dk1"/>
                </a:solidFill>
                <a:latin typeface="Raleway"/>
                <a:ea typeface="Raleway"/>
                <a:cs typeface="Raleway"/>
                <a:sym typeface="Raleway"/>
              </a:rPr>
              <a:t>Metro areas cultivating next-generation industries need to figure out how to use their urban assets to do the same. </a:t>
            </a:r>
            <a:endParaRPr sz="1100" b="1" i="0" u="none" strike="noStrike" cap="none">
              <a:solidFill>
                <a:schemeClr val="dk1"/>
              </a:solidFill>
              <a:latin typeface="Raleway"/>
              <a:ea typeface="Raleway"/>
              <a:cs typeface="Raleway"/>
              <a:sym typeface="Raleway"/>
            </a:endParaRPr>
          </a:p>
        </p:txBody>
      </p:sp>
      <p:sp>
        <p:nvSpPr>
          <p:cNvPr id="951" name="Google Shape;951;g219ad3962ec_0_879"/>
          <p:cNvSpPr txBox="1"/>
          <p:nvPr/>
        </p:nvSpPr>
        <p:spPr>
          <a:xfrm>
            <a:off x="0" y="0"/>
            <a:ext cx="8832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1C4587"/>
                </a:solidFill>
                <a:latin typeface="Raleway"/>
                <a:ea typeface="Raleway"/>
                <a:cs typeface="Raleway"/>
                <a:sym typeface="Raleway"/>
              </a:rPr>
              <a:t>Early signals from across the country: </a:t>
            </a:r>
            <a:r>
              <a:rPr lang="en-US" sz="1900" b="1" i="0" u="none" strike="noStrike" cap="none">
                <a:solidFill>
                  <a:srgbClr val="4285F4"/>
                </a:solidFill>
                <a:latin typeface="Raleway"/>
                <a:ea typeface="Raleway"/>
                <a:cs typeface="Raleway"/>
                <a:sym typeface="Raleway"/>
              </a:rPr>
              <a:t>Aerospace &amp; Defense Manufacturing Cluster in Wichita</a:t>
            </a:r>
            <a:endParaRPr sz="1900" b="1" i="0" u="none" strike="noStrike" cap="none">
              <a:solidFill>
                <a:srgbClr val="1C4587"/>
              </a:solidFill>
              <a:latin typeface="Raleway"/>
              <a:ea typeface="Raleway"/>
              <a:cs typeface="Raleway"/>
              <a:sym typeface="Raleway"/>
            </a:endParaRPr>
          </a:p>
        </p:txBody>
      </p:sp>
      <p:sp>
        <p:nvSpPr>
          <p:cNvPr id="952" name="Google Shape;952;g219ad3962ec_0_879"/>
          <p:cNvSpPr txBox="1"/>
          <p:nvPr/>
        </p:nvSpPr>
        <p:spPr>
          <a:xfrm>
            <a:off x="2461450" y="671888"/>
            <a:ext cx="6054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aleway"/>
                <a:ea typeface="Raleway"/>
                <a:cs typeface="Raleway"/>
                <a:sym typeface="Raleway"/>
              </a:rPr>
              <a:t>Assessing their geography of production helps metros identify the assets they can leverage </a:t>
            </a:r>
            <a:endParaRPr sz="800" b="1" i="0" u="none" strike="noStrike" cap="none">
              <a:solidFill>
                <a:schemeClr val="dk1"/>
              </a:solidFill>
              <a:latin typeface="Arial"/>
              <a:ea typeface="Arial"/>
              <a:cs typeface="Arial"/>
              <a:sym typeface="Arial"/>
            </a:endParaRPr>
          </a:p>
        </p:txBody>
      </p:sp>
      <p:sp>
        <p:nvSpPr>
          <p:cNvPr id="953" name="Google Shape;953;g219ad3962ec_0_879"/>
          <p:cNvSpPr txBox="1"/>
          <p:nvPr/>
        </p:nvSpPr>
        <p:spPr>
          <a:xfrm>
            <a:off x="2461449" y="4835700"/>
            <a:ext cx="62253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 Nowak Metro Finance Lab; Aerospace and Defense contractors were identified from Data Axle 2023, using NAICS 3364</a:t>
            </a:r>
            <a:r>
              <a:rPr lang="en-US" sz="800" b="1" i="0" u="none" strike="noStrike" cap="none">
                <a:solidFill>
                  <a:srgbClr val="000000"/>
                </a:solidFill>
                <a:latin typeface="Raleway"/>
                <a:ea typeface="Raleway"/>
                <a:cs typeface="Raleway"/>
                <a:sym typeface="Raleway"/>
              </a:rPr>
              <a:t> </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g22df3f27950_6_674"/>
          <p:cNvPicPr preferRelativeResize="0"/>
          <p:nvPr/>
        </p:nvPicPr>
        <p:blipFill rotWithShape="1">
          <a:blip r:embed="rId3">
            <a:alphaModFix amt="29000"/>
          </a:blip>
          <a:srcRect r="1854" b="17039"/>
          <a:stretch/>
        </p:blipFill>
        <p:spPr>
          <a:xfrm>
            <a:off x="25" y="25"/>
            <a:ext cx="9144000" cy="5143500"/>
          </a:xfrm>
          <a:prstGeom prst="rect">
            <a:avLst/>
          </a:prstGeom>
          <a:noFill/>
          <a:ln>
            <a:noFill/>
          </a:ln>
        </p:spPr>
      </p:pic>
      <p:sp>
        <p:nvSpPr>
          <p:cNvPr id="959" name="Google Shape;959;g22df3f27950_6_674"/>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960" name="Google Shape;960;g22df3f27950_6_674"/>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961" name="Google Shape;961;g22df3f27950_6_674"/>
          <p:cNvGraphicFramePr/>
          <p:nvPr/>
        </p:nvGraphicFramePr>
        <p:xfrm>
          <a:off x="2623846" y="1141367"/>
          <a:ext cx="4233800" cy="29430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latin typeface="Raleway"/>
                          <a:ea typeface="Raleway"/>
                          <a:cs typeface="Raleway"/>
                          <a:sym typeface="Raleway"/>
                        </a:rPr>
                        <a:t>An Economy in Transition</a:t>
                      </a:r>
                      <a:endParaRPr sz="700" b="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A Distributed Geography of Production</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Upcoming Challenges &amp; The Role of Cities </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a:latin typeface="Raleway"/>
                          <a:ea typeface="Raleway"/>
                          <a:cs typeface="Raleway"/>
                          <a:sym typeface="Raleway"/>
                        </a:rPr>
                        <a:t>Early Policy Signals</a:t>
                      </a:r>
                      <a:endParaRPr sz="1400"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latin typeface="Raleway"/>
                          <a:ea typeface="Raleway"/>
                          <a:cs typeface="Raleway"/>
                          <a:sym typeface="Raleway"/>
                        </a:rPr>
                        <a:t>What comes next?</a:t>
                      </a:r>
                      <a:endParaRPr sz="1400" b="1" u="none" strike="noStrike" cap="none">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bl>
          </a:graphicData>
        </a:graphic>
      </p:graphicFrame>
      <p:sp>
        <p:nvSpPr>
          <p:cNvPr id="962" name="Google Shape;962;g22df3f27950_6_6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44</a:t>
            </a:fld>
            <a:endParaRPr sz="1000" b="1">
              <a:solidFill>
                <a:srgbClr val="1C4587"/>
              </a:solidFill>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238ec0ba64b_0_273"/>
          <p:cNvSpPr/>
          <p:nvPr/>
        </p:nvSpPr>
        <p:spPr>
          <a:xfrm>
            <a:off x="5389066" y="115164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8" name="Google Shape;968;g238ec0ba64b_0_273"/>
          <p:cNvSpPr/>
          <p:nvPr/>
        </p:nvSpPr>
        <p:spPr>
          <a:xfrm>
            <a:off x="3834428" y="278336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9" name="Google Shape;969;g238ec0ba64b_0_273"/>
          <p:cNvSpPr/>
          <p:nvPr/>
        </p:nvSpPr>
        <p:spPr>
          <a:xfrm>
            <a:off x="3834428" y="133343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0" name="Google Shape;970;g238ec0ba64b_0_273"/>
          <p:cNvSpPr/>
          <p:nvPr/>
        </p:nvSpPr>
        <p:spPr>
          <a:xfrm>
            <a:off x="5553670" y="2849488"/>
            <a:ext cx="3318300" cy="1922400"/>
          </a:xfrm>
          <a:prstGeom prst="flowChartAlternateProcess">
            <a:avLst/>
          </a:prstGeom>
          <a:solidFill>
            <a:srgbClr val="F2F2F2"/>
          </a:solidFill>
          <a:ln w="9525" cap="flat" cmpd="sng">
            <a:solidFill>
              <a:srgbClr val="D8D8D8"/>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95959"/>
              </a:buClr>
              <a:buSzPts val="1100"/>
              <a:buFont typeface="Arial"/>
              <a:buNone/>
            </a:pPr>
            <a:r>
              <a:rPr lang="en-US" sz="1100" b="0" i="1" u="none" strike="noStrike" cap="none">
                <a:solidFill>
                  <a:srgbClr val="595959"/>
                </a:solidFill>
                <a:latin typeface="Raleway"/>
                <a:ea typeface="Raleway"/>
                <a:cs typeface="Raleway"/>
                <a:sym typeface="Raleway"/>
              </a:rPr>
              <a:t>"</a:t>
            </a:r>
            <a:r>
              <a:rPr lang="en-US" sz="1100" b="1" i="1" u="none" strike="noStrike" cap="none">
                <a:solidFill>
                  <a:srgbClr val="595959"/>
                </a:solidFill>
                <a:latin typeface="Raleway"/>
                <a:ea typeface="Raleway"/>
                <a:cs typeface="Raleway"/>
                <a:sym typeface="Raleway"/>
              </a:rPr>
              <a:t>Power is shifting </a:t>
            </a:r>
            <a:r>
              <a:rPr lang="en-US" sz="1100" b="0" i="1" u="none" strike="noStrike" cap="none">
                <a:solidFill>
                  <a:srgbClr val="595959"/>
                </a:solidFill>
                <a:latin typeface="Raleway"/>
                <a:ea typeface="Raleway"/>
                <a:cs typeface="Raleway"/>
                <a:sym typeface="Raleway"/>
              </a:rPr>
              <a:t>downward from national governments to cities and communities; horizontally from the public sector to networks of public, private and civic actors; and globally along circuits of capital, trade, and innovation.</a:t>
            </a:r>
            <a:endParaRPr sz="1100" b="0" i="0" u="none" strike="noStrike" cap="none">
              <a:solidFill>
                <a:srgbClr val="000000"/>
              </a:solidFill>
              <a:latin typeface="Raleway"/>
              <a:ea typeface="Raleway"/>
              <a:cs typeface="Raleway"/>
              <a:sym typeface="Raleway"/>
            </a:endParaRPr>
          </a:p>
          <a:p>
            <a:pPr marL="0" marR="0" lvl="0" indent="0" algn="ctr" rtl="0">
              <a:lnSpc>
                <a:spcPct val="100000"/>
              </a:lnSpc>
              <a:spcBef>
                <a:spcPts val="500"/>
              </a:spcBef>
              <a:spcAft>
                <a:spcPts val="0"/>
              </a:spcAft>
              <a:buClr>
                <a:srgbClr val="595959"/>
              </a:buClr>
              <a:buSzPts val="1100"/>
              <a:buFont typeface="Arial"/>
              <a:buNone/>
            </a:pPr>
            <a:r>
              <a:rPr lang="en-US" sz="1100" b="1" i="1" u="none" strike="noStrike" cap="none">
                <a:solidFill>
                  <a:srgbClr val="595959"/>
                </a:solidFill>
                <a:latin typeface="Raleway"/>
                <a:ea typeface="Raleway"/>
                <a:cs typeface="Raleway"/>
                <a:sym typeface="Raleway"/>
              </a:rPr>
              <a:t>New Localism </a:t>
            </a:r>
            <a:r>
              <a:rPr lang="en-US" sz="1100" b="0" i="1" u="none" strike="noStrike" cap="none">
                <a:solidFill>
                  <a:srgbClr val="595959"/>
                </a:solidFill>
                <a:latin typeface="Raleway"/>
                <a:ea typeface="Raleway"/>
                <a:cs typeface="Raleway"/>
                <a:sym typeface="Raleway"/>
              </a:rPr>
              <a:t>is the twenty-first century’s means of solving the problems characteristic of modern life.”</a:t>
            </a:r>
            <a:endParaRPr sz="1100" b="0" i="0" u="none" strike="noStrike" cap="none">
              <a:solidFill>
                <a:srgbClr val="000000"/>
              </a:solidFill>
              <a:latin typeface="Raleway"/>
              <a:ea typeface="Raleway"/>
              <a:cs typeface="Raleway"/>
              <a:sym typeface="Raleway"/>
            </a:endParaRPr>
          </a:p>
          <a:p>
            <a:pPr marL="0" marR="0" lvl="0" indent="0" algn="ctr" rtl="0">
              <a:lnSpc>
                <a:spcPct val="100000"/>
              </a:lnSpc>
              <a:spcBef>
                <a:spcPts val="500"/>
              </a:spcBef>
              <a:spcAft>
                <a:spcPts val="0"/>
              </a:spcAft>
              <a:buClr>
                <a:srgbClr val="595959"/>
              </a:buClr>
              <a:buSzPts val="1100"/>
              <a:buFont typeface="Arial"/>
              <a:buNone/>
            </a:pPr>
            <a:r>
              <a:rPr lang="en-US" sz="900" b="0" i="1" u="none" strike="noStrike" cap="none">
                <a:solidFill>
                  <a:srgbClr val="595959"/>
                </a:solidFill>
                <a:latin typeface="Raleway"/>
                <a:ea typeface="Raleway"/>
                <a:cs typeface="Raleway"/>
                <a:sym typeface="Raleway"/>
              </a:rPr>
              <a:t>-The New Localism</a:t>
            </a:r>
            <a:r>
              <a:rPr lang="en-US" sz="900" b="0" i="0" u="none" strike="noStrike" cap="none">
                <a:solidFill>
                  <a:srgbClr val="595959"/>
                </a:solidFill>
                <a:latin typeface="Raleway"/>
                <a:ea typeface="Raleway"/>
                <a:cs typeface="Raleway"/>
                <a:sym typeface="Raleway"/>
              </a:rPr>
              <a:t>, Bruce Katz and Jeremy Nowak</a:t>
            </a:r>
            <a:endParaRPr sz="900" b="0" i="0" u="none" strike="noStrike" cap="none">
              <a:solidFill>
                <a:srgbClr val="000000"/>
              </a:solidFill>
              <a:latin typeface="Raleway"/>
              <a:ea typeface="Raleway"/>
              <a:cs typeface="Raleway"/>
              <a:sym typeface="Raleway"/>
            </a:endParaRPr>
          </a:p>
        </p:txBody>
      </p:sp>
      <p:pic>
        <p:nvPicPr>
          <p:cNvPr id="971" name="Google Shape;971;g238ec0ba64b_0_273" descr="19 Best Cities in New York | PlanetWare"/>
          <p:cNvPicPr preferRelativeResize="0"/>
          <p:nvPr/>
        </p:nvPicPr>
        <p:blipFill rotWithShape="1">
          <a:blip r:embed="rId3">
            <a:alphaModFix/>
          </a:blip>
          <a:srcRect l="24607" r="8507"/>
          <a:stretch/>
        </p:blipFill>
        <p:spPr>
          <a:xfrm>
            <a:off x="4088826" y="1461936"/>
            <a:ext cx="709500" cy="710400"/>
          </a:xfrm>
          <a:prstGeom prst="ellipse">
            <a:avLst/>
          </a:prstGeom>
          <a:noFill/>
          <a:ln>
            <a:noFill/>
          </a:ln>
        </p:spPr>
      </p:pic>
      <p:sp>
        <p:nvSpPr>
          <p:cNvPr id="972" name="Google Shape;972;g238ec0ba64b_0_273"/>
          <p:cNvSpPr txBox="1"/>
          <p:nvPr/>
        </p:nvSpPr>
        <p:spPr>
          <a:xfrm>
            <a:off x="3931171" y="2190605"/>
            <a:ext cx="10248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Raleway"/>
                <a:ea typeface="Raleway"/>
                <a:cs typeface="Raleway"/>
                <a:sym typeface="Raleway"/>
              </a:rPr>
              <a:t>Metros</a:t>
            </a:r>
            <a:endParaRPr sz="900" b="0" i="0" u="none" strike="noStrike" cap="none">
              <a:solidFill>
                <a:srgbClr val="000000"/>
              </a:solidFill>
              <a:latin typeface="Raleway"/>
              <a:ea typeface="Raleway"/>
              <a:cs typeface="Raleway"/>
              <a:sym typeface="Raleway"/>
            </a:endParaRPr>
          </a:p>
        </p:txBody>
      </p:sp>
      <p:pic>
        <p:nvPicPr>
          <p:cNvPr id="973" name="Google Shape;973;g238ec0ba64b_0_273" descr="network Icon 1017235"/>
          <p:cNvPicPr preferRelativeResize="0"/>
          <p:nvPr/>
        </p:nvPicPr>
        <p:blipFill rotWithShape="1">
          <a:blip r:embed="rId4">
            <a:alphaModFix/>
          </a:blip>
          <a:srcRect/>
          <a:stretch/>
        </p:blipFill>
        <p:spPr>
          <a:xfrm>
            <a:off x="4207879" y="2850131"/>
            <a:ext cx="471342" cy="471342"/>
          </a:xfrm>
          <a:prstGeom prst="rect">
            <a:avLst/>
          </a:prstGeom>
          <a:noFill/>
          <a:ln>
            <a:noFill/>
          </a:ln>
        </p:spPr>
      </p:pic>
      <p:sp>
        <p:nvSpPr>
          <p:cNvPr id="974" name="Google Shape;974;g238ec0ba64b_0_273"/>
          <p:cNvSpPr txBox="1"/>
          <p:nvPr/>
        </p:nvSpPr>
        <p:spPr>
          <a:xfrm>
            <a:off x="3833109" y="3323197"/>
            <a:ext cx="1221000" cy="623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Have</a:t>
            </a:r>
            <a:r>
              <a:rPr lang="en-US" sz="1200" b="1" i="0" u="none" strike="noStrike" cap="none">
                <a:solidFill>
                  <a:schemeClr val="dk1"/>
                </a:solidFill>
                <a:latin typeface="Raleway"/>
                <a:ea typeface="Raleway"/>
                <a:cs typeface="Raleway"/>
                <a:sym typeface="Raleway"/>
              </a:rPr>
              <a:t> Networked Power</a:t>
            </a:r>
            <a:endParaRPr sz="900" b="0" i="0" u="none" strike="noStrike" cap="none">
              <a:solidFill>
                <a:srgbClr val="000000"/>
              </a:solidFill>
              <a:latin typeface="Raleway"/>
              <a:ea typeface="Raleway"/>
              <a:cs typeface="Raleway"/>
              <a:sym typeface="Raleway"/>
            </a:endParaRPr>
          </a:p>
        </p:txBody>
      </p:sp>
      <p:sp>
        <p:nvSpPr>
          <p:cNvPr id="975" name="Google Shape;975;g238ec0ba64b_0_273"/>
          <p:cNvSpPr/>
          <p:nvPr/>
        </p:nvSpPr>
        <p:spPr>
          <a:xfrm>
            <a:off x="2226080" y="115164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6" name="Google Shape;976;g238ec0ba64b_0_273"/>
          <p:cNvSpPr txBox="1"/>
          <p:nvPr/>
        </p:nvSpPr>
        <p:spPr>
          <a:xfrm>
            <a:off x="2163718" y="1760927"/>
            <a:ext cx="13431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Are</a:t>
            </a:r>
            <a:r>
              <a:rPr lang="en-US" sz="1200" b="1" i="0" u="none" strike="noStrike" cap="none">
                <a:solidFill>
                  <a:schemeClr val="dk1"/>
                </a:solidFill>
                <a:latin typeface="Raleway"/>
                <a:ea typeface="Raleway"/>
                <a:cs typeface="Raleway"/>
                <a:sym typeface="Raleway"/>
              </a:rPr>
              <a:t> Horizontally Integrated</a:t>
            </a:r>
            <a:endParaRPr sz="900" b="0" i="0" u="none" strike="noStrike" cap="none">
              <a:solidFill>
                <a:srgbClr val="000000"/>
              </a:solidFill>
              <a:latin typeface="Raleway"/>
              <a:ea typeface="Raleway"/>
              <a:cs typeface="Raleway"/>
              <a:sym typeface="Raleway"/>
            </a:endParaRPr>
          </a:p>
        </p:txBody>
      </p:sp>
      <p:pic>
        <p:nvPicPr>
          <p:cNvPr id="977" name="Google Shape;977;g238ec0ba64b_0_273" descr="global markets Icon 3685625"/>
          <p:cNvPicPr preferRelativeResize="0"/>
          <p:nvPr/>
        </p:nvPicPr>
        <p:blipFill rotWithShape="1">
          <a:blip r:embed="rId5">
            <a:alphaModFix/>
          </a:blip>
          <a:srcRect/>
          <a:stretch/>
        </p:blipFill>
        <p:spPr>
          <a:xfrm>
            <a:off x="5740197" y="1286336"/>
            <a:ext cx="515985" cy="515985"/>
          </a:xfrm>
          <a:prstGeom prst="rect">
            <a:avLst/>
          </a:prstGeom>
          <a:noFill/>
          <a:ln>
            <a:noFill/>
          </a:ln>
        </p:spPr>
      </p:pic>
      <p:sp>
        <p:nvSpPr>
          <p:cNvPr id="978" name="Google Shape;978;g238ec0ba64b_0_273"/>
          <p:cNvSpPr txBox="1"/>
          <p:nvPr/>
        </p:nvSpPr>
        <p:spPr>
          <a:xfrm>
            <a:off x="5387748" y="1760927"/>
            <a:ext cx="12210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Have</a:t>
            </a:r>
            <a:r>
              <a:rPr lang="en-US" sz="1200" b="1" i="0" u="none" strike="noStrike" cap="none">
                <a:solidFill>
                  <a:schemeClr val="dk1"/>
                </a:solidFill>
                <a:latin typeface="Raleway"/>
                <a:ea typeface="Raleway"/>
                <a:cs typeface="Raleway"/>
                <a:sym typeface="Raleway"/>
              </a:rPr>
              <a:t> Market Relevance</a:t>
            </a:r>
            <a:endParaRPr sz="900" b="0" i="0" u="none" strike="noStrike" cap="none">
              <a:solidFill>
                <a:srgbClr val="000000"/>
              </a:solidFill>
              <a:latin typeface="Raleway"/>
              <a:ea typeface="Raleway"/>
              <a:cs typeface="Raleway"/>
              <a:sym typeface="Raleway"/>
            </a:endParaRPr>
          </a:p>
        </p:txBody>
      </p:sp>
      <p:pic>
        <p:nvPicPr>
          <p:cNvPr id="979" name="Google Shape;979;g238ec0ba64b_0_273" descr="unity Icon 3868969"/>
          <p:cNvPicPr preferRelativeResize="0"/>
          <p:nvPr/>
        </p:nvPicPr>
        <p:blipFill rotWithShape="1">
          <a:blip r:embed="rId6">
            <a:alphaModFix/>
          </a:blip>
          <a:srcRect l="13535" t="19737" r="18886" b="15250"/>
          <a:stretch/>
        </p:blipFill>
        <p:spPr>
          <a:xfrm>
            <a:off x="2622625" y="1339819"/>
            <a:ext cx="425156" cy="409018"/>
          </a:xfrm>
          <a:prstGeom prst="rect">
            <a:avLst/>
          </a:prstGeom>
          <a:noFill/>
          <a:ln>
            <a:noFill/>
          </a:ln>
        </p:spPr>
      </p:pic>
      <p:cxnSp>
        <p:nvCxnSpPr>
          <p:cNvPr id="980" name="Google Shape;980;g238ec0ba64b_0_273"/>
          <p:cNvCxnSpPr>
            <a:stCxn id="975" idx="6"/>
            <a:endCxn id="969" idx="2"/>
          </p:cNvCxnSpPr>
          <p:nvPr/>
        </p:nvCxnSpPr>
        <p:spPr>
          <a:xfrm>
            <a:off x="3444380" y="1760942"/>
            <a:ext cx="390000" cy="181800"/>
          </a:xfrm>
          <a:prstGeom prst="straightConnector1">
            <a:avLst/>
          </a:prstGeom>
          <a:noFill/>
          <a:ln w="57150" cap="flat" cmpd="sng">
            <a:solidFill>
              <a:srgbClr val="F2F2F2"/>
            </a:solidFill>
            <a:prstDash val="solid"/>
            <a:miter lim="800000"/>
            <a:headEnd type="none" w="sm" len="sm"/>
            <a:tailEnd type="none" w="sm" len="sm"/>
          </a:ln>
        </p:spPr>
      </p:cxnSp>
      <p:cxnSp>
        <p:nvCxnSpPr>
          <p:cNvPr id="981" name="Google Shape;981;g238ec0ba64b_0_273"/>
          <p:cNvCxnSpPr>
            <a:stCxn id="967" idx="2"/>
            <a:endCxn id="969" idx="6"/>
          </p:cNvCxnSpPr>
          <p:nvPr/>
        </p:nvCxnSpPr>
        <p:spPr>
          <a:xfrm flipH="1">
            <a:off x="5052766" y="1760942"/>
            <a:ext cx="336300" cy="181800"/>
          </a:xfrm>
          <a:prstGeom prst="straightConnector1">
            <a:avLst/>
          </a:prstGeom>
          <a:noFill/>
          <a:ln w="57150" cap="flat" cmpd="sng">
            <a:solidFill>
              <a:srgbClr val="F2F2F2"/>
            </a:solidFill>
            <a:prstDash val="solid"/>
            <a:miter lim="800000"/>
            <a:headEnd type="none" w="sm" len="sm"/>
            <a:tailEnd type="none" w="sm" len="sm"/>
          </a:ln>
        </p:spPr>
      </p:cxnSp>
      <p:cxnSp>
        <p:nvCxnSpPr>
          <p:cNvPr id="982" name="Google Shape;982;g238ec0ba64b_0_273"/>
          <p:cNvCxnSpPr>
            <a:stCxn id="968" idx="0"/>
            <a:endCxn id="969" idx="4"/>
          </p:cNvCxnSpPr>
          <p:nvPr/>
        </p:nvCxnSpPr>
        <p:spPr>
          <a:xfrm rot="10800000">
            <a:off x="4443578" y="2552062"/>
            <a:ext cx="0" cy="231300"/>
          </a:xfrm>
          <a:prstGeom prst="straightConnector1">
            <a:avLst/>
          </a:prstGeom>
          <a:noFill/>
          <a:ln w="57150" cap="flat" cmpd="sng">
            <a:solidFill>
              <a:srgbClr val="F2F2F2"/>
            </a:solidFill>
            <a:prstDash val="solid"/>
            <a:miter lim="800000"/>
            <a:headEnd type="none" w="sm" len="sm"/>
            <a:tailEnd type="none" w="sm" len="sm"/>
          </a:ln>
        </p:spPr>
      </p:cxnSp>
      <p:sp>
        <p:nvSpPr>
          <p:cNvPr id="983" name="Google Shape;983;g238ec0ba64b_0_273"/>
          <p:cNvSpPr txBox="1"/>
          <p:nvPr/>
        </p:nvSpPr>
        <p:spPr>
          <a:xfrm>
            <a:off x="442736" y="1079972"/>
            <a:ext cx="1719600" cy="160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dk1"/>
                </a:solidFill>
                <a:latin typeface="Raleway"/>
                <a:ea typeface="Raleway"/>
                <a:cs typeface="Raleway"/>
                <a:sym typeface="Raleway"/>
              </a:rPr>
              <a:t>Metros can:</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Align federal investments </a:t>
            </a:r>
            <a:r>
              <a:rPr lang="en-US" sz="1000" b="0" i="0" u="none" strike="noStrike" cap="none">
                <a:solidFill>
                  <a:schemeClr val="dk1"/>
                </a:solidFill>
                <a:latin typeface="Raleway"/>
                <a:ea typeface="Raleway"/>
                <a:cs typeface="Raleway"/>
                <a:sym typeface="Raleway"/>
              </a:rPr>
              <a:t>with distinctive aspects of a community</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Layer investments </a:t>
            </a:r>
            <a:r>
              <a:rPr lang="en-US" sz="1000" b="0" i="0" u="none" strike="noStrike" cap="none">
                <a:solidFill>
                  <a:schemeClr val="dk1"/>
                </a:solidFill>
                <a:latin typeface="Raleway"/>
                <a:ea typeface="Raleway"/>
                <a:cs typeface="Raleway"/>
                <a:sym typeface="Raleway"/>
              </a:rPr>
              <a:t>in same geography</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Leverage</a:t>
            </a:r>
            <a:r>
              <a:rPr lang="en-US" sz="1000" b="0" i="0" u="none" strike="noStrike" cap="none">
                <a:solidFill>
                  <a:schemeClr val="dk1"/>
                </a:solidFill>
                <a:latin typeface="Raleway"/>
                <a:ea typeface="Raleway"/>
                <a:cs typeface="Raleway"/>
                <a:sym typeface="Raleway"/>
              </a:rPr>
              <a:t> private, public,  and civic resources</a:t>
            </a:r>
            <a:endParaRPr sz="1000" b="0" i="0" u="none" strike="noStrike" cap="none">
              <a:solidFill>
                <a:schemeClr val="dk1"/>
              </a:solidFill>
              <a:latin typeface="Raleway"/>
              <a:ea typeface="Raleway"/>
              <a:cs typeface="Raleway"/>
              <a:sym typeface="Raleway"/>
            </a:endParaRPr>
          </a:p>
        </p:txBody>
      </p:sp>
      <p:sp>
        <p:nvSpPr>
          <p:cNvPr id="984" name="Google Shape;984;g238ec0ba64b_0_273"/>
          <p:cNvSpPr txBox="1"/>
          <p:nvPr/>
        </p:nvSpPr>
        <p:spPr>
          <a:xfrm>
            <a:off x="6724702" y="1079972"/>
            <a:ext cx="1790700" cy="1300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dk1"/>
                </a:solidFill>
                <a:latin typeface="Raleway"/>
                <a:ea typeface="Raleway"/>
                <a:cs typeface="Raleway"/>
                <a:sym typeface="Raleway"/>
              </a:rPr>
              <a:t>Metros:</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Raleway"/>
                <a:ea typeface="Raleway"/>
                <a:cs typeface="Raleway"/>
                <a:sym typeface="Raleway"/>
              </a:rPr>
              <a:t>Have</a:t>
            </a:r>
            <a:r>
              <a:rPr lang="en-US" sz="1000" b="1" i="0" u="none" strike="noStrike" cap="none">
                <a:solidFill>
                  <a:schemeClr val="dk1"/>
                </a:solidFill>
                <a:latin typeface="Raleway"/>
                <a:ea typeface="Raleway"/>
                <a:cs typeface="Raleway"/>
                <a:sym typeface="Raleway"/>
              </a:rPr>
              <a:t> disproportionate economic impact</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Raleway"/>
                <a:ea typeface="Raleway"/>
                <a:cs typeface="Raleway"/>
                <a:sym typeface="Raleway"/>
              </a:rPr>
              <a:t>Are on the </a:t>
            </a:r>
            <a:r>
              <a:rPr lang="en-US" sz="1000" b="1" i="0" u="none" strike="noStrike" cap="none">
                <a:solidFill>
                  <a:schemeClr val="dk1"/>
                </a:solidFill>
                <a:latin typeface="Raleway"/>
                <a:ea typeface="Raleway"/>
                <a:cs typeface="Raleway"/>
                <a:sym typeface="Raleway"/>
              </a:rPr>
              <a:t>front lines </a:t>
            </a:r>
            <a:r>
              <a:rPr lang="en-US" sz="1000" b="0" i="0" u="none" strike="noStrike" cap="none">
                <a:solidFill>
                  <a:schemeClr val="dk1"/>
                </a:solidFill>
                <a:latin typeface="Raleway"/>
                <a:ea typeface="Raleway"/>
                <a:cs typeface="Raleway"/>
                <a:sym typeface="Raleway"/>
              </a:rPr>
              <a:t>of economic shifts</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Raleway"/>
                <a:ea typeface="Raleway"/>
                <a:cs typeface="Raleway"/>
                <a:sym typeface="Raleway"/>
              </a:rPr>
              <a:t>Have considerable </a:t>
            </a:r>
            <a:r>
              <a:rPr lang="en-US" sz="1000" b="1" i="0" u="none" strike="noStrike" cap="none">
                <a:solidFill>
                  <a:schemeClr val="dk1"/>
                </a:solidFill>
                <a:latin typeface="Raleway"/>
                <a:ea typeface="Raleway"/>
                <a:cs typeface="Raleway"/>
                <a:sym typeface="Raleway"/>
              </a:rPr>
              <a:t>spending power</a:t>
            </a:r>
            <a:endParaRPr sz="10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Raleway"/>
              <a:ea typeface="Raleway"/>
              <a:cs typeface="Raleway"/>
              <a:sym typeface="Raleway"/>
            </a:endParaRPr>
          </a:p>
        </p:txBody>
      </p:sp>
      <p:sp>
        <p:nvSpPr>
          <p:cNvPr id="985" name="Google Shape;985;g238ec0ba64b_0_273"/>
          <p:cNvSpPr txBox="1"/>
          <p:nvPr/>
        </p:nvSpPr>
        <p:spPr>
          <a:xfrm>
            <a:off x="3301083" y="4015694"/>
            <a:ext cx="2252700" cy="992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dk1"/>
                </a:solidFill>
                <a:latin typeface="Raleway"/>
                <a:ea typeface="Raleway"/>
                <a:cs typeface="Raleway"/>
                <a:sym typeface="Raleway"/>
              </a:rPr>
              <a:t>Metros have:</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Multiple layers of power </a:t>
            </a:r>
            <a:r>
              <a:rPr lang="en-US" sz="1000" b="0" i="0" u="none" strike="noStrike" cap="none">
                <a:solidFill>
                  <a:schemeClr val="dk1"/>
                </a:solidFill>
                <a:latin typeface="Raleway"/>
                <a:ea typeface="Raleway"/>
                <a:cs typeface="Raleway"/>
                <a:sym typeface="Raleway"/>
              </a:rPr>
              <a:t>and authority </a:t>
            </a:r>
            <a:endParaRPr sz="1000" b="0" i="0" u="none" strike="noStrike" cap="none">
              <a:solidFill>
                <a:srgbClr val="000000"/>
              </a:solidFill>
              <a:latin typeface="Raleway"/>
              <a:ea typeface="Raleway"/>
              <a:cs typeface="Raleway"/>
              <a:sym typeface="Raleway"/>
            </a:endParaRPr>
          </a:p>
          <a:p>
            <a:pPr marL="254000" marR="0" lvl="0" indent="-254000" algn="l" rtl="0">
              <a:lnSpc>
                <a:spcPct val="100000"/>
              </a:lnSpc>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Bring together </a:t>
            </a:r>
            <a:r>
              <a:rPr lang="en-US" sz="1000" b="0" i="0" u="none" strike="noStrike" cap="none">
                <a:solidFill>
                  <a:schemeClr val="dk1"/>
                </a:solidFill>
                <a:latin typeface="Raleway"/>
                <a:ea typeface="Raleway"/>
                <a:cs typeface="Raleway"/>
                <a:sym typeface="Raleway"/>
              </a:rPr>
              <a:t>public, private, and civic leaders</a:t>
            </a:r>
            <a:endParaRPr sz="1000" b="0" i="0" u="none" strike="noStrike" cap="none">
              <a:solidFill>
                <a:srgbClr val="000000"/>
              </a:solidFill>
              <a:latin typeface="Raleway"/>
              <a:ea typeface="Raleway"/>
              <a:cs typeface="Raleway"/>
              <a:sym typeface="Raleway"/>
            </a:endParaRPr>
          </a:p>
          <a:p>
            <a:pPr marL="254000" marR="0" lvl="0" indent="-19050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p:txBody>
      </p:sp>
      <p:sp>
        <p:nvSpPr>
          <p:cNvPr id="986" name="Google Shape;986;g238ec0ba64b_0_273"/>
          <p:cNvSpPr/>
          <p:nvPr/>
        </p:nvSpPr>
        <p:spPr>
          <a:xfrm>
            <a:off x="272008" y="2841249"/>
            <a:ext cx="2825700" cy="1845600"/>
          </a:xfrm>
          <a:prstGeom prst="flowChartAlternateProcess">
            <a:avLst/>
          </a:prstGeom>
          <a:solidFill>
            <a:srgbClr val="F2F2F2"/>
          </a:solidFill>
          <a:ln w="9525" cap="flat" cmpd="sng">
            <a:solidFill>
              <a:srgbClr val="D8D8D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595959"/>
              </a:buClr>
              <a:buSzPts val="1200"/>
              <a:buFont typeface="Arial"/>
              <a:buNone/>
            </a:pPr>
            <a:r>
              <a:rPr lang="en-US" sz="1100" b="1" i="1" u="none" strike="noStrike" cap="none">
                <a:solidFill>
                  <a:srgbClr val="595959"/>
                </a:solidFill>
                <a:latin typeface="Raleway"/>
                <a:ea typeface="Raleway"/>
                <a:cs typeface="Raleway"/>
                <a:sym typeface="Raleway"/>
              </a:rPr>
              <a:t>Metros can “think like systems and act like entrepreneurs”</a:t>
            </a:r>
            <a:endParaRPr sz="1100" b="0" i="0" u="none" strike="noStrike" cap="none">
              <a:solidFill>
                <a:srgbClr val="000000"/>
              </a:solidFill>
              <a:latin typeface="Raleway"/>
              <a:ea typeface="Raleway"/>
              <a:cs typeface="Raleway"/>
              <a:sym typeface="Raleway"/>
            </a:endParaRPr>
          </a:p>
          <a:p>
            <a:pPr marL="0" marR="0" lvl="0" indent="0" algn="ctr" rtl="0">
              <a:lnSpc>
                <a:spcPct val="90000"/>
              </a:lnSpc>
              <a:spcBef>
                <a:spcPts val="800"/>
              </a:spcBef>
              <a:spcAft>
                <a:spcPts val="0"/>
              </a:spcAft>
              <a:buClr>
                <a:srgbClr val="595959"/>
              </a:buClr>
              <a:buSzPts val="1200"/>
              <a:buFont typeface="Arial"/>
              <a:buNone/>
            </a:pPr>
            <a:r>
              <a:rPr lang="en-US" sz="900" b="0" i="0" u="none" strike="noStrike" cap="none">
                <a:solidFill>
                  <a:srgbClr val="595959"/>
                </a:solidFill>
                <a:latin typeface="Raleway"/>
                <a:ea typeface="Raleway"/>
                <a:cs typeface="Raleway"/>
                <a:sym typeface="Raleway"/>
              </a:rPr>
              <a:t>-Matthew Taylor, former head of the Royal Society of Arts </a:t>
            </a:r>
            <a:endParaRPr sz="900" b="0" i="0" u="none" strike="noStrike" cap="none">
              <a:solidFill>
                <a:srgbClr val="595959"/>
              </a:solidFill>
              <a:latin typeface="Raleway"/>
              <a:ea typeface="Raleway"/>
              <a:cs typeface="Raleway"/>
              <a:sym typeface="Raleway"/>
            </a:endParaRPr>
          </a:p>
        </p:txBody>
      </p:sp>
      <p:sp>
        <p:nvSpPr>
          <p:cNvPr id="987" name="Google Shape;987;g238ec0ba64b_0_273"/>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Cities need to adapt to these mega forces, understand their starting points and design and deliver strategies to maximize inclusive growth</a:t>
            </a:r>
            <a:endParaRPr sz="1900" b="1">
              <a:solidFill>
                <a:srgbClr val="1C4587"/>
              </a:solidFill>
              <a:latin typeface="Raleway"/>
              <a:ea typeface="Raleway"/>
              <a:cs typeface="Raleway"/>
              <a:sym typeface="Raleway"/>
            </a:endParaRPr>
          </a:p>
        </p:txBody>
      </p:sp>
      <p:sp>
        <p:nvSpPr>
          <p:cNvPr id="988" name="Google Shape;988;g238ec0ba64b_0_2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45</a:t>
            </a:fld>
            <a:endParaRPr/>
          </a:p>
        </p:txBody>
      </p:sp>
      <p:sp>
        <p:nvSpPr>
          <p:cNvPr id="989" name="Google Shape;989;g238ec0ba64b_0_273"/>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g238ec0ba64b_0_299"/>
          <p:cNvPicPr preferRelativeResize="0"/>
          <p:nvPr/>
        </p:nvPicPr>
        <p:blipFill rotWithShape="1">
          <a:blip r:embed="rId3">
            <a:alphaModFix/>
          </a:blip>
          <a:srcRect/>
          <a:stretch/>
        </p:blipFill>
        <p:spPr>
          <a:xfrm>
            <a:off x="6775" y="-153925"/>
            <a:ext cx="9130450" cy="5383550"/>
          </a:xfrm>
          <a:prstGeom prst="rect">
            <a:avLst/>
          </a:prstGeom>
          <a:noFill/>
          <a:ln>
            <a:noFill/>
          </a:ln>
        </p:spPr>
      </p:pic>
      <p:sp>
        <p:nvSpPr>
          <p:cNvPr id="995" name="Google Shape;995;g238ec0ba64b_0_299"/>
          <p:cNvSpPr/>
          <p:nvPr/>
        </p:nvSpPr>
        <p:spPr>
          <a:xfrm>
            <a:off x="0" y="-148500"/>
            <a:ext cx="9144000" cy="5383500"/>
          </a:xfrm>
          <a:prstGeom prst="rect">
            <a:avLst/>
          </a:prstGeom>
          <a:solidFill>
            <a:srgbClr val="FFFFFF">
              <a:alpha val="4117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2941"/>
              </a:lnSpc>
              <a:spcBef>
                <a:spcPts val="0"/>
              </a:spcBef>
              <a:spcAft>
                <a:spcPts val="0"/>
              </a:spcAft>
              <a:buClr>
                <a:srgbClr val="000000"/>
              </a:buClr>
              <a:buSzPts val="1200"/>
              <a:buFont typeface="Arial"/>
              <a:buNone/>
            </a:pPr>
            <a:endParaRPr sz="12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4900"/>
              <a:buFont typeface="Arial"/>
              <a:buNone/>
            </a:pPr>
            <a:endParaRPr sz="49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800"/>
              </a:spcAft>
              <a:buClr>
                <a:schemeClr val="dk1"/>
              </a:buClr>
              <a:buSzPts val="1100"/>
              <a:buFont typeface="Arial"/>
              <a:buNone/>
            </a:pPr>
            <a:endParaRPr sz="5100" b="1" i="0" u="none" strike="noStrike" cap="none">
              <a:solidFill>
                <a:srgbClr val="FFFFFF"/>
              </a:solidFill>
              <a:highlight>
                <a:srgbClr val="AFACAB"/>
              </a:highlight>
              <a:latin typeface="Arial"/>
              <a:ea typeface="Arial"/>
              <a:cs typeface="Arial"/>
              <a:sym typeface="Arial"/>
            </a:endParaRPr>
          </a:p>
        </p:txBody>
      </p:sp>
      <p:sp>
        <p:nvSpPr>
          <p:cNvPr id="996" name="Google Shape;996;g238ec0ba64b_0_299"/>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46</a:t>
            </a:fld>
            <a:endParaRPr/>
          </a:p>
        </p:txBody>
      </p:sp>
      <p:sp>
        <p:nvSpPr>
          <p:cNvPr id="997" name="Google Shape;997;g238ec0ba64b_0_299"/>
          <p:cNvSpPr/>
          <p:nvPr/>
        </p:nvSpPr>
        <p:spPr>
          <a:xfrm>
            <a:off x="0" y="1673475"/>
            <a:ext cx="9185700" cy="3273000"/>
          </a:xfrm>
          <a:prstGeom prst="rect">
            <a:avLst/>
          </a:prstGeom>
          <a:solidFill>
            <a:srgbClr val="F3F3F3"/>
          </a:solidFill>
          <a:ln>
            <a:noFill/>
          </a:ln>
        </p:spPr>
        <p:txBody>
          <a:bodyPr spcFirstLastPara="1" wrap="square" lIns="91425" tIns="91425" rIns="91425" bIns="91425" anchor="ctr" anchorCtr="0">
            <a:noAutofit/>
          </a:bodyPr>
          <a:lstStyle/>
          <a:p>
            <a:pPr marL="457200" marR="0" lvl="0" indent="-323850" algn="l" rtl="0">
              <a:lnSpc>
                <a:spcPct val="115000"/>
              </a:lnSpc>
              <a:spcBef>
                <a:spcPts val="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What’s your industrial edge?</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Who is in your ecosystem?</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Who are the suppliers who need urban sized space?</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 are your land possibilities?</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What’s your innovation play?</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What's your workforce imperative?</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What’s your infrastructure strategy ?</a:t>
            </a:r>
            <a:endParaRPr sz="1500" b="0" i="0" u="none" strike="noStrike" cap="none" dirty="0">
              <a:solidFill>
                <a:srgbClr val="595959"/>
              </a:solidFill>
              <a:latin typeface="Raleway"/>
              <a:ea typeface="Raleway"/>
              <a:cs typeface="Raleway"/>
              <a:sym typeface="Raleway"/>
            </a:endParaRPr>
          </a:p>
          <a:p>
            <a:pPr marL="457200" marR="0" lvl="0" indent="-323850" algn="l" rtl="0">
              <a:lnSpc>
                <a:spcPct val="115000"/>
              </a:lnSpc>
              <a:spcBef>
                <a:spcPts val="1000"/>
              </a:spcBef>
              <a:spcAft>
                <a:spcPts val="1000"/>
              </a:spcAft>
              <a:buClr>
                <a:srgbClr val="595959"/>
              </a:buClr>
              <a:buSzPts val="1500"/>
              <a:buFont typeface="Raleway"/>
              <a:buChar char="●"/>
            </a:pPr>
            <a:r>
              <a:rPr lang="en-US" sz="1500" b="0" i="0" u="none" strike="noStrike" cap="none" dirty="0">
                <a:solidFill>
                  <a:srgbClr val="595959"/>
                </a:solidFill>
                <a:latin typeface="Raleway"/>
                <a:ea typeface="Raleway"/>
                <a:cs typeface="Raleway"/>
                <a:sym typeface="Raleway"/>
              </a:rPr>
              <a:t>What's your Small Business Opportunity?</a:t>
            </a:r>
            <a:endParaRPr sz="1600" b="0" i="0" u="none" strike="noStrike" cap="none" dirty="0">
              <a:solidFill>
                <a:srgbClr val="000000"/>
              </a:solidFill>
              <a:latin typeface="Arial"/>
              <a:ea typeface="Arial"/>
              <a:cs typeface="Arial"/>
              <a:sym typeface="Arial"/>
            </a:endParaRPr>
          </a:p>
        </p:txBody>
      </p:sp>
      <p:sp>
        <p:nvSpPr>
          <p:cNvPr id="998" name="Google Shape;998;g238ec0ba64b_0_299"/>
          <p:cNvSpPr/>
          <p:nvPr/>
        </p:nvSpPr>
        <p:spPr>
          <a:xfrm>
            <a:off x="-41700" y="304500"/>
            <a:ext cx="9185700" cy="11574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238ec0ba64b_0_299"/>
          <p:cNvSpPr txBox="1"/>
          <p:nvPr/>
        </p:nvSpPr>
        <p:spPr>
          <a:xfrm>
            <a:off x="162525" y="380700"/>
            <a:ext cx="8877300" cy="94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dirty="0">
                <a:solidFill>
                  <a:srgbClr val="1C4587"/>
                </a:solidFill>
                <a:latin typeface="Raleway"/>
                <a:ea typeface="Raleway"/>
                <a:cs typeface="Raleway"/>
                <a:sym typeface="Raleway"/>
              </a:rPr>
              <a:t>We have been planning the post-industrial city for decades</a:t>
            </a:r>
            <a:endParaRPr sz="1900" b="1" i="0" u="none" strike="noStrike" cap="none" dirty="0">
              <a:solidFill>
                <a:srgbClr val="1C4587"/>
              </a:solidFill>
              <a:latin typeface="Raleway"/>
              <a:ea typeface="Raleway"/>
              <a:cs typeface="Raleway"/>
              <a:sym typeface="Raleway"/>
            </a:endParaRPr>
          </a:p>
          <a:p>
            <a:pPr marL="0" marR="0" lvl="0" indent="0" algn="ctr" rtl="0">
              <a:lnSpc>
                <a:spcPct val="100000"/>
              </a:lnSpc>
              <a:spcBef>
                <a:spcPts val="1000"/>
              </a:spcBef>
              <a:spcAft>
                <a:spcPts val="1000"/>
              </a:spcAft>
              <a:buClr>
                <a:srgbClr val="000000"/>
              </a:buClr>
              <a:buSzPts val="1900"/>
              <a:buFont typeface="Arial"/>
              <a:buNone/>
            </a:pPr>
            <a:r>
              <a:rPr lang="en-US" sz="1900" b="1" i="0" u="none" strike="noStrike" cap="none" dirty="0">
                <a:solidFill>
                  <a:srgbClr val="1C4587"/>
                </a:solidFill>
                <a:latin typeface="Raleway"/>
                <a:ea typeface="Raleway"/>
                <a:cs typeface="Raleway"/>
                <a:sym typeface="Raleway"/>
              </a:rPr>
              <a:t>We need to deliver the </a:t>
            </a:r>
            <a:r>
              <a:rPr lang="en-US" sz="1900" b="1" i="0" u="none" strike="noStrike" cap="none">
                <a:solidFill>
                  <a:srgbClr val="1C4587"/>
                </a:solidFill>
                <a:latin typeface="Raleway"/>
                <a:ea typeface="Raleway"/>
                <a:cs typeface="Raleway"/>
                <a:sym typeface="Raleway"/>
              </a:rPr>
              <a:t>industrial metropolis </a:t>
            </a:r>
            <a:endParaRPr sz="1300" b="0" i="0" u="none" strike="noStrike" cap="none" dirty="0">
              <a:solidFill>
                <a:srgbClr val="000000"/>
              </a:solidFill>
              <a:latin typeface="Raleway"/>
              <a:ea typeface="Raleway"/>
              <a:cs typeface="Raleway"/>
              <a:sym typeface="Raleway"/>
            </a:endParaRPr>
          </a:p>
        </p:txBody>
      </p:sp>
      <p:sp>
        <p:nvSpPr>
          <p:cNvPr id="1000" name="Google Shape;1000;g238ec0ba64b_0_29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04"/>
        <p:cNvGrpSpPr/>
        <p:nvPr/>
      </p:nvGrpSpPr>
      <p:grpSpPr>
        <a:xfrm>
          <a:off x="0" y="0"/>
          <a:ext cx="0" cy="0"/>
          <a:chOff x="0" y="0"/>
          <a:chExt cx="0" cy="0"/>
        </a:xfrm>
      </p:grpSpPr>
      <p:sp>
        <p:nvSpPr>
          <p:cNvPr id="1005" name="Google Shape;1005;g238ec0ba64b_0_309"/>
          <p:cNvSpPr txBox="1">
            <a:spLocks noGrp="1"/>
          </p:cNvSpPr>
          <p:nvPr>
            <p:ph type="ctrTitle"/>
          </p:nvPr>
        </p:nvSpPr>
        <p:spPr>
          <a:xfrm>
            <a:off x="311700" y="410450"/>
            <a:ext cx="8520600" cy="1427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778"/>
              <a:buNone/>
            </a:pPr>
            <a:r>
              <a:rPr lang="en-US" sz="3400" b="1">
                <a:solidFill>
                  <a:schemeClr val="lt1"/>
                </a:solidFill>
                <a:latin typeface="Raleway"/>
                <a:ea typeface="Raleway"/>
                <a:cs typeface="Raleway"/>
                <a:sym typeface="Raleway"/>
              </a:rPr>
              <a:t>Thank you!</a:t>
            </a:r>
            <a:endParaRPr sz="3400" b="1">
              <a:solidFill>
                <a:schemeClr val="lt1"/>
              </a:solidFill>
              <a:latin typeface="Raleway"/>
              <a:ea typeface="Raleway"/>
              <a:cs typeface="Raleway"/>
              <a:sym typeface="Raleway"/>
            </a:endParaRPr>
          </a:p>
        </p:txBody>
      </p:sp>
      <p:sp>
        <p:nvSpPr>
          <p:cNvPr id="1006" name="Google Shape;1006;g238ec0ba64b_0_309"/>
          <p:cNvSpPr txBox="1">
            <a:spLocks noGrp="1"/>
          </p:cNvSpPr>
          <p:nvPr>
            <p:ph type="subTitle" idx="1"/>
          </p:nvPr>
        </p:nvSpPr>
        <p:spPr>
          <a:xfrm>
            <a:off x="459400" y="2034900"/>
            <a:ext cx="7678200" cy="156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sz="1200" b="1">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1200">
                <a:solidFill>
                  <a:schemeClr val="lt1"/>
                </a:solidFill>
                <a:latin typeface="Raleway"/>
                <a:ea typeface="Raleway"/>
                <a:cs typeface="Raleway"/>
                <a:sym typeface="Raleway"/>
              </a:rPr>
              <a:t>Bruce Katz, Co-Founder and Director, Nowak Metro Finance Lab, Drexel University</a:t>
            </a:r>
            <a:endParaRPr sz="1200">
              <a:solidFill>
                <a:schemeClr val="lt1"/>
              </a:solidFill>
              <a:latin typeface="Raleway"/>
              <a:ea typeface="Raleway"/>
              <a:cs typeface="Raleway"/>
              <a:sym typeface="Raleway"/>
            </a:endParaRPr>
          </a:p>
          <a:p>
            <a:pPr marL="0" lvl="0" indent="0" algn="just" rtl="0">
              <a:lnSpc>
                <a:spcPct val="110000"/>
              </a:lnSpc>
              <a:spcBef>
                <a:spcPts val="500"/>
              </a:spcBef>
              <a:spcAft>
                <a:spcPts val="0"/>
              </a:spcAft>
              <a:buSzPts val="1100"/>
              <a:buNone/>
            </a:pPr>
            <a:r>
              <a:rPr lang="en-US" sz="1200">
                <a:solidFill>
                  <a:schemeClr val="lt1"/>
                </a:solidFill>
                <a:latin typeface="Raleway"/>
                <a:ea typeface="Raleway"/>
                <a:cs typeface="Raleway"/>
                <a:sym typeface="Raleway"/>
              </a:rPr>
              <a:t>Victoria Orozco, Director, Punto Lab. </a:t>
            </a:r>
            <a:endParaRPr sz="1200">
              <a:solidFill>
                <a:schemeClr val="lt1"/>
              </a:solidFill>
              <a:latin typeface="Raleway"/>
              <a:ea typeface="Raleway"/>
              <a:cs typeface="Raleway"/>
              <a:sym typeface="Raleway"/>
            </a:endParaRPr>
          </a:p>
          <a:p>
            <a:pPr marL="0" lvl="0" indent="0" algn="just" rtl="0">
              <a:lnSpc>
                <a:spcPct val="110000"/>
              </a:lnSpc>
              <a:spcBef>
                <a:spcPts val="500"/>
              </a:spcBef>
              <a:spcAft>
                <a:spcPts val="0"/>
              </a:spcAft>
              <a:buSzPts val="1100"/>
              <a:buNone/>
            </a:pPr>
            <a:r>
              <a:rPr lang="en-US" sz="1200">
                <a:solidFill>
                  <a:schemeClr val="lt1"/>
                </a:solidFill>
                <a:latin typeface="Raleway"/>
                <a:ea typeface="Raleway"/>
                <a:cs typeface="Raleway"/>
                <a:sym typeface="Raleway"/>
              </a:rPr>
              <a:t>Avanti Krovi, Research Officer, Nowak Metro Finance Lab,Drexel University.</a:t>
            </a:r>
            <a:endParaRPr sz="1200">
              <a:solidFill>
                <a:schemeClr val="lt1"/>
              </a:solidFill>
              <a:latin typeface="Raleway"/>
              <a:ea typeface="Raleway"/>
              <a:cs typeface="Raleway"/>
              <a:sym typeface="Raleway"/>
            </a:endParaRPr>
          </a:p>
          <a:p>
            <a:pPr marL="0" lvl="0" indent="0" algn="just" rtl="0">
              <a:lnSpc>
                <a:spcPct val="110000"/>
              </a:lnSpc>
              <a:spcBef>
                <a:spcPts val="500"/>
              </a:spcBef>
              <a:spcAft>
                <a:spcPts val="0"/>
              </a:spcAft>
              <a:buClr>
                <a:schemeClr val="dk1"/>
              </a:buClr>
              <a:buSzPts val="1100"/>
              <a:buFont typeface="Arial"/>
              <a:buNone/>
            </a:pPr>
            <a:r>
              <a:rPr lang="en-US" sz="1200">
                <a:solidFill>
                  <a:schemeClr val="lt1"/>
                </a:solidFill>
                <a:latin typeface="Raleway"/>
                <a:ea typeface="Raleway"/>
                <a:cs typeface="Raleway"/>
                <a:sym typeface="Raleway"/>
              </a:rPr>
              <a:t>Milena Dovali Delgado, Research Officer, Nowak Metro Finance Lab,Drexel University. </a:t>
            </a:r>
            <a:endParaRPr sz="1200">
              <a:solidFill>
                <a:schemeClr val="lt1"/>
              </a:solidFill>
              <a:latin typeface="Raleway"/>
              <a:ea typeface="Raleway"/>
              <a:cs typeface="Raleway"/>
              <a:sym typeface="Raleway"/>
            </a:endParaRPr>
          </a:p>
          <a:p>
            <a:pPr marL="0" lvl="0" indent="0" algn="l" rtl="0">
              <a:lnSpc>
                <a:spcPct val="100000"/>
              </a:lnSpc>
              <a:spcBef>
                <a:spcPts val="50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1200" b="1">
                <a:solidFill>
                  <a:schemeClr val="lt1"/>
                </a:solidFill>
                <a:latin typeface="Raleway"/>
                <a:ea typeface="Raleway"/>
                <a:cs typeface="Raleway"/>
                <a:sym typeface="Raleway"/>
              </a:rPr>
              <a:t>April 2023</a:t>
            </a:r>
            <a:endParaRPr sz="1200" b="1">
              <a:solidFill>
                <a:schemeClr val="lt1"/>
              </a:solidFill>
              <a:latin typeface="Raleway"/>
              <a:ea typeface="Raleway"/>
              <a:cs typeface="Raleway"/>
              <a:sym typeface="Raleway"/>
            </a:endParaRPr>
          </a:p>
        </p:txBody>
      </p:sp>
      <p:cxnSp>
        <p:nvCxnSpPr>
          <p:cNvPr id="1007" name="Google Shape;1007;g238ec0ba64b_0_309"/>
          <p:cNvCxnSpPr/>
          <p:nvPr/>
        </p:nvCxnSpPr>
        <p:spPr>
          <a:xfrm rot="10800000" flipH="1">
            <a:off x="459400" y="1930075"/>
            <a:ext cx="3672900" cy="12300"/>
          </a:xfrm>
          <a:prstGeom prst="straightConnector1">
            <a:avLst/>
          </a:prstGeom>
          <a:noFill/>
          <a:ln w="28575" cap="flat" cmpd="sng">
            <a:solidFill>
              <a:schemeClr val="accent6"/>
            </a:solidFill>
            <a:prstDash val="solid"/>
            <a:round/>
            <a:headEnd type="none" w="sm" len="sm"/>
            <a:tailEnd type="none" w="sm" len="sm"/>
          </a:ln>
        </p:spPr>
      </p:cxnSp>
      <p:pic>
        <p:nvPicPr>
          <p:cNvPr id="1008" name="Google Shape;1008;g238ec0ba64b_0_309"/>
          <p:cNvPicPr preferRelativeResize="0"/>
          <p:nvPr/>
        </p:nvPicPr>
        <p:blipFill rotWithShape="1">
          <a:blip r:embed="rId3">
            <a:alphaModFix/>
          </a:blip>
          <a:srcRect/>
          <a:stretch/>
        </p:blipFill>
        <p:spPr>
          <a:xfrm>
            <a:off x="6988800" y="4670150"/>
            <a:ext cx="1843502" cy="25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g219ad3962ec_0_137"/>
          <p:cNvCxnSpPr>
            <a:stCxn id="270" idx="4"/>
            <a:endCxn id="271" idx="0"/>
          </p:cNvCxnSpPr>
          <p:nvPr/>
        </p:nvCxnSpPr>
        <p:spPr>
          <a:xfrm rot="-5400000" flipH="1">
            <a:off x="2726849" y="2125352"/>
            <a:ext cx="363900" cy="3326700"/>
          </a:xfrm>
          <a:prstGeom prst="curvedConnector3">
            <a:avLst>
              <a:gd name="adj1" fmla="val 50000"/>
            </a:avLst>
          </a:prstGeom>
          <a:noFill/>
          <a:ln w="57150" cap="flat" cmpd="sng">
            <a:solidFill>
              <a:srgbClr val="F2F2F2"/>
            </a:solidFill>
            <a:prstDash val="solid"/>
            <a:miter lim="800000"/>
            <a:headEnd type="none" w="sm" len="sm"/>
            <a:tailEnd type="none" w="sm" len="sm"/>
          </a:ln>
        </p:spPr>
      </p:cxnSp>
      <p:cxnSp>
        <p:nvCxnSpPr>
          <p:cNvPr id="272" name="Google Shape;272;g219ad3962ec_0_137"/>
          <p:cNvCxnSpPr>
            <a:stCxn id="273" idx="4"/>
            <a:endCxn id="271" idx="0"/>
          </p:cNvCxnSpPr>
          <p:nvPr/>
        </p:nvCxnSpPr>
        <p:spPr>
          <a:xfrm rot="-5400000" flipH="1">
            <a:off x="3751569" y="3150152"/>
            <a:ext cx="363900" cy="1277100"/>
          </a:xfrm>
          <a:prstGeom prst="curvedConnector3">
            <a:avLst>
              <a:gd name="adj1" fmla="val 49998"/>
            </a:avLst>
          </a:prstGeom>
          <a:noFill/>
          <a:ln w="57150" cap="flat" cmpd="sng">
            <a:solidFill>
              <a:srgbClr val="F2F2F2"/>
            </a:solidFill>
            <a:prstDash val="solid"/>
            <a:miter lim="800000"/>
            <a:headEnd type="none" w="sm" len="sm"/>
            <a:tailEnd type="none" w="sm" len="sm"/>
          </a:ln>
        </p:spPr>
      </p:cxnSp>
      <p:cxnSp>
        <p:nvCxnSpPr>
          <p:cNvPr id="274" name="Google Shape;274;g219ad3962ec_0_137"/>
          <p:cNvCxnSpPr>
            <a:stCxn id="275" idx="4"/>
            <a:endCxn id="271" idx="0"/>
          </p:cNvCxnSpPr>
          <p:nvPr/>
        </p:nvCxnSpPr>
        <p:spPr>
          <a:xfrm rot="-5400000" flipH="1">
            <a:off x="1928849" y="1327130"/>
            <a:ext cx="1959900" cy="3326700"/>
          </a:xfrm>
          <a:prstGeom prst="curvedConnector3">
            <a:avLst>
              <a:gd name="adj1" fmla="val 50001"/>
            </a:avLst>
          </a:prstGeom>
          <a:noFill/>
          <a:ln w="57150" cap="flat" cmpd="sng">
            <a:solidFill>
              <a:srgbClr val="F2F2F2"/>
            </a:solidFill>
            <a:prstDash val="solid"/>
            <a:miter lim="800000"/>
            <a:headEnd type="none" w="sm" len="sm"/>
            <a:tailEnd type="none" w="sm" len="sm"/>
          </a:ln>
        </p:spPr>
      </p:cxnSp>
      <p:cxnSp>
        <p:nvCxnSpPr>
          <p:cNvPr id="276" name="Google Shape;276;g219ad3962ec_0_137"/>
          <p:cNvCxnSpPr>
            <a:stCxn id="277" idx="4"/>
            <a:endCxn id="271" idx="0"/>
          </p:cNvCxnSpPr>
          <p:nvPr/>
        </p:nvCxnSpPr>
        <p:spPr>
          <a:xfrm rot="-5400000" flipH="1">
            <a:off x="2965269" y="2363613"/>
            <a:ext cx="1936500" cy="12771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78" name="Google Shape;278;g219ad3962ec_0_137"/>
          <p:cNvCxnSpPr>
            <a:stCxn id="279" idx="4"/>
            <a:endCxn id="271" idx="0"/>
          </p:cNvCxnSpPr>
          <p:nvPr/>
        </p:nvCxnSpPr>
        <p:spPr>
          <a:xfrm rot="5400000">
            <a:off x="4116999" y="2466082"/>
            <a:ext cx="1959600" cy="1049400"/>
          </a:xfrm>
          <a:prstGeom prst="curvedConnector3">
            <a:avLst>
              <a:gd name="adj1" fmla="val 50001"/>
            </a:avLst>
          </a:prstGeom>
          <a:noFill/>
          <a:ln w="57150" cap="flat" cmpd="sng">
            <a:solidFill>
              <a:srgbClr val="F2F2F2"/>
            </a:solidFill>
            <a:prstDash val="solid"/>
            <a:miter lim="800000"/>
            <a:headEnd type="none" w="sm" len="sm"/>
            <a:tailEnd type="none" w="sm" len="sm"/>
          </a:ln>
        </p:spPr>
      </p:cxnSp>
      <p:cxnSp>
        <p:nvCxnSpPr>
          <p:cNvPr id="280" name="Google Shape;280;g219ad3962ec_0_137"/>
          <p:cNvCxnSpPr>
            <a:stCxn id="281" idx="4"/>
            <a:endCxn id="271" idx="0"/>
          </p:cNvCxnSpPr>
          <p:nvPr/>
        </p:nvCxnSpPr>
        <p:spPr>
          <a:xfrm rot="5400000">
            <a:off x="5916947" y="2270221"/>
            <a:ext cx="355200" cy="30453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82" name="Google Shape;282;g219ad3962ec_0_137"/>
          <p:cNvCxnSpPr>
            <a:stCxn id="283" idx="4"/>
            <a:endCxn id="271" idx="0"/>
          </p:cNvCxnSpPr>
          <p:nvPr/>
        </p:nvCxnSpPr>
        <p:spPr>
          <a:xfrm rot="5400000">
            <a:off x="4919199" y="3268171"/>
            <a:ext cx="355200" cy="10494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84" name="Google Shape;284;g219ad3962ec_0_137"/>
          <p:cNvCxnSpPr>
            <a:stCxn id="285" idx="4"/>
            <a:endCxn id="271" idx="0"/>
          </p:cNvCxnSpPr>
          <p:nvPr/>
        </p:nvCxnSpPr>
        <p:spPr>
          <a:xfrm rot="5400000">
            <a:off x="5114597" y="1467830"/>
            <a:ext cx="1959900" cy="3045300"/>
          </a:xfrm>
          <a:prstGeom prst="curvedConnector3">
            <a:avLst>
              <a:gd name="adj1" fmla="val 50001"/>
            </a:avLst>
          </a:prstGeom>
          <a:noFill/>
          <a:ln w="57150" cap="flat" cmpd="sng">
            <a:solidFill>
              <a:srgbClr val="F2F2F2"/>
            </a:solidFill>
            <a:prstDash val="solid"/>
            <a:miter lim="800000"/>
            <a:headEnd type="none" w="sm" len="sm"/>
            <a:tailEnd type="none" w="sm" len="sm"/>
          </a:ln>
        </p:spPr>
      </p:cxnSp>
      <p:sp>
        <p:nvSpPr>
          <p:cNvPr id="271" name="Google Shape;271;g219ad3962ec_0_137"/>
          <p:cNvSpPr/>
          <p:nvPr/>
        </p:nvSpPr>
        <p:spPr>
          <a:xfrm>
            <a:off x="0" y="3970533"/>
            <a:ext cx="9144000" cy="11730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7" name="Google Shape;277;g219ad3962ec_0_137"/>
          <p:cNvSpPr/>
          <p:nvPr/>
        </p:nvSpPr>
        <p:spPr>
          <a:xfrm>
            <a:off x="2558019" y="559413"/>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9" name="Google Shape;279;g219ad3962ec_0_137"/>
          <p:cNvSpPr/>
          <p:nvPr/>
        </p:nvSpPr>
        <p:spPr>
          <a:xfrm>
            <a:off x="4884549" y="53648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5" name="Google Shape;285;g219ad3962ec_0_137"/>
          <p:cNvSpPr/>
          <p:nvPr/>
        </p:nvSpPr>
        <p:spPr>
          <a:xfrm>
            <a:off x="6880247" y="536030"/>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0" name="Google Shape;270;g219ad3962ec_0_137"/>
          <p:cNvSpPr/>
          <p:nvPr/>
        </p:nvSpPr>
        <p:spPr>
          <a:xfrm>
            <a:off x="508499" y="213225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3" name="Google Shape;273;g219ad3962ec_0_137"/>
          <p:cNvSpPr/>
          <p:nvPr/>
        </p:nvSpPr>
        <p:spPr>
          <a:xfrm>
            <a:off x="2558019" y="213225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3" name="Google Shape;283;g219ad3962ec_0_137"/>
          <p:cNvSpPr/>
          <p:nvPr/>
        </p:nvSpPr>
        <p:spPr>
          <a:xfrm>
            <a:off x="4884549" y="2140771"/>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1" name="Google Shape;281;g219ad3962ec_0_137"/>
          <p:cNvSpPr/>
          <p:nvPr/>
        </p:nvSpPr>
        <p:spPr>
          <a:xfrm>
            <a:off x="6880247" y="2140771"/>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5" name="Google Shape;275;g219ad3962ec_0_137"/>
          <p:cNvSpPr/>
          <p:nvPr/>
        </p:nvSpPr>
        <p:spPr>
          <a:xfrm>
            <a:off x="508499" y="536030"/>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6" name="Google Shape;286;g219ad3962ec_0_137"/>
          <p:cNvSpPr/>
          <p:nvPr/>
        </p:nvSpPr>
        <p:spPr>
          <a:xfrm>
            <a:off x="0" y="3970533"/>
            <a:ext cx="9144000" cy="625200"/>
          </a:xfrm>
          <a:prstGeom prst="rect">
            <a:avLst/>
          </a:prstGeom>
          <a:noFill/>
          <a:ln>
            <a:noFill/>
          </a:ln>
        </p:spPr>
        <p:txBody>
          <a:bodyPr spcFirstLastPara="1" wrap="square" lIns="68575" tIns="34275" rIns="68575" bIns="34275" anchor="ctr" anchorCtr="0">
            <a:noAutofit/>
          </a:bodyPr>
          <a:lstStyle/>
          <a:p>
            <a:pPr marL="0" marR="0" lvl="0" indent="0" algn="ctr" rtl="0">
              <a:lnSpc>
                <a:spcPct val="125000"/>
              </a:lnSpc>
              <a:spcBef>
                <a:spcPts val="0"/>
              </a:spcBef>
              <a:spcAft>
                <a:spcPts val="0"/>
              </a:spcAft>
              <a:buClr>
                <a:srgbClr val="000000"/>
              </a:buClr>
              <a:buSzPts val="1300"/>
              <a:buFont typeface="Arial"/>
              <a:buNone/>
            </a:pPr>
            <a:r>
              <a:rPr lang="en-US" sz="1300" b="0" i="1" u="none" strike="noStrike" cap="none">
                <a:solidFill>
                  <a:schemeClr val="dk1"/>
                </a:solidFill>
                <a:latin typeface="Raleway"/>
                <a:ea typeface="Raleway"/>
                <a:cs typeface="Raleway"/>
                <a:sym typeface="Raleway"/>
              </a:rPr>
              <a:t>“The pandemic, and now geopolitical upheaval, have taken the economy and shaken it up like a snow globe. The flakes will eventually fall – there will be a new equilibrium – but things may be arranged differently when everything settles.”</a:t>
            </a:r>
            <a:endParaRPr sz="1000" b="0" i="0" u="none" strike="noStrike" cap="none">
              <a:solidFill>
                <a:srgbClr val="000000"/>
              </a:solidFill>
              <a:latin typeface="Raleway"/>
              <a:ea typeface="Raleway"/>
              <a:cs typeface="Raleway"/>
              <a:sym typeface="Raleway"/>
            </a:endParaRPr>
          </a:p>
        </p:txBody>
      </p:sp>
      <p:sp>
        <p:nvSpPr>
          <p:cNvPr id="287" name="Google Shape;287;g219ad3962ec_0_137"/>
          <p:cNvSpPr txBox="1"/>
          <p:nvPr/>
        </p:nvSpPr>
        <p:spPr>
          <a:xfrm>
            <a:off x="2296837" y="4756924"/>
            <a:ext cx="4235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Jeanna Smialek, </a:t>
            </a:r>
            <a:r>
              <a:rPr lang="en-US" sz="1400" b="0" i="0" u="none" strike="noStrike" cap="none">
                <a:solidFill>
                  <a:schemeClr val="dk1"/>
                </a:solidFill>
                <a:latin typeface="Raleway"/>
                <a:ea typeface="Raleway"/>
                <a:cs typeface="Raleway"/>
                <a:sym typeface="Raleway"/>
              </a:rPr>
              <a:t>New York Times, March 25, 2022</a:t>
            </a:r>
            <a:endParaRPr sz="1400" b="0" i="0" u="none" strike="noStrike" cap="none">
              <a:solidFill>
                <a:schemeClr val="dk1"/>
              </a:solidFill>
              <a:latin typeface="Raleway"/>
              <a:ea typeface="Raleway"/>
              <a:cs typeface="Raleway"/>
              <a:sym typeface="Raleway"/>
            </a:endParaRPr>
          </a:p>
        </p:txBody>
      </p:sp>
      <p:sp>
        <p:nvSpPr>
          <p:cNvPr id="288" name="Google Shape;288;g219ad3962ec_0_137"/>
          <p:cNvSpPr txBox="1"/>
          <p:nvPr/>
        </p:nvSpPr>
        <p:spPr>
          <a:xfrm>
            <a:off x="2646551" y="1362309"/>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Unprecedented Federal Spending</a:t>
            </a:r>
            <a:endParaRPr sz="1100" b="1" i="0" u="none" strike="noStrike" cap="none">
              <a:solidFill>
                <a:schemeClr val="dk1"/>
              </a:solidFill>
              <a:latin typeface="Raleway"/>
              <a:ea typeface="Raleway"/>
              <a:cs typeface="Raleway"/>
              <a:sym typeface="Raleway"/>
            </a:endParaRPr>
          </a:p>
        </p:txBody>
      </p:sp>
      <p:sp>
        <p:nvSpPr>
          <p:cNvPr id="289" name="Google Shape;289;g219ad3962ec_0_137"/>
          <p:cNvSpPr txBox="1"/>
          <p:nvPr/>
        </p:nvSpPr>
        <p:spPr>
          <a:xfrm>
            <a:off x="4973081" y="1362309"/>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Inflation &amp; Rising Interest Rates</a:t>
            </a:r>
            <a:endParaRPr sz="1100" b="1" i="0" u="none" strike="noStrike" cap="none">
              <a:solidFill>
                <a:schemeClr val="dk1"/>
              </a:solidFill>
              <a:latin typeface="Raleway"/>
              <a:ea typeface="Raleway"/>
              <a:cs typeface="Raleway"/>
              <a:sym typeface="Raleway"/>
            </a:endParaRPr>
          </a:p>
        </p:txBody>
      </p:sp>
      <p:sp>
        <p:nvSpPr>
          <p:cNvPr id="290" name="Google Shape;290;g219ad3962ec_0_137"/>
          <p:cNvSpPr txBox="1"/>
          <p:nvPr/>
        </p:nvSpPr>
        <p:spPr>
          <a:xfrm>
            <a:off x="655985" y="2892870"/>
            <a:ext cx="1179000" cy="48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Rising Tensions with China  </a:t>
            </a:r>
            <a:endParaRPr sz="1100" b="1" i="0" u="none" strike="noStrike" cap="none">
              <a:solidFill>
                <a:schemeClr val="dk1"/>
              </a:solidFill>
              <a:latin typeface="Raleway"/>
              <a:ea typeface="Raleway"/>
              <a:cs typeface="Raleway"/>
              <a:sym typeface="Raleway"/>
            </a:endParaRPr>
          </a:p>
        </p:txBody>
      </p:sp>
      <p:sp>
        <p:nvSpPr>
          <p:cNvPr id="291" name="Google Shape;291;g219ad3962ec_0_137"/>
          <p:cNvSpPr txBox="1"/>
          <p:nvPr/>
        </p:nvSpPr>
        <p:spPr>
          <a:xfrm>
            <a:off x="6754125" y="1446125"/>
            <a:ext cx="1726500" cy="48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War in Ukraine</a:t>
            </a:r>
            <a:endParaRPr sz="1100" b="1" i="0" u="none" strike="noStrike" cap="none">
              <a:solidFill>
                <a:schemeClr val="dk1"/>
              </a:solidFill>
              <a:latin typeface="Raleway"/>
              <a:ea typeface="Raleway"/>
              <a:cs typeface="Raleway"/>
              <a:sym typeface="Raleway"/>
            </a:endParaRPr>
          </a:p>
        </p:txBody>
      </p:sp>
      <p:sp>
        <p:nvSpPr>
          <p:cNvPr id="292" name="Google Shape;292;g219ad3962ec_0_137"/>
          <p:cNvSpPr txBox="1"/>
          <p:nvPr/>
        </p:nvSpPr>
        <p:spPr>
          <a:xfrm>
            <a:off x="655985" y="1362309"/>
            <a:ext cx="11790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COVID-19 Disruptions</a:t>
            </a:r>
            <a:endParaRPr sz="1100" b="0" i="0" u="none" strike="noStrike" cap="none">
              <a:solidFill>
                <a:srgbClr val="000000"/>
              </a:solidFill>
              <a:latin typeface="Raleway"/>
              <a:ea typeface="Raleway"/>
              <a:cs typeface="Raleway"/>
              <a:sym typeface="Raleway"/>
            </a:endParaRPr>
          </a:p>
        </p:txBody>
      </p:sp>
      <p:sp>
        <p:nvSpPr>
          <p:cNvPr id="293" name="Google Shape;293;g219ad3962ec_0_137"/>
          <p:cNvSpPr txBox="1"/>
          <p:nvPr/>
        </p:nvSpPr>
        <p:spPr>
          <a:xfrm>
            <a:off x="5102450" y="2969075"/>
            <a:ext cx="10494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The Climate Crisis</a:t>
            </a:r>
            <a:endParaRPr sz="1100" b="1" i="0" u="none" strike="noStrike" cap="none">
              <a:solidFill>
                <a:schemeClr val="dk1"/>
              </a:solidFill>
              <a:latin typeface="Raleway"/>
              <a:ea typeface="Raleway"/>
              <a:cs typeface="Raleway"/>
              <a:sym typeface="Raleway"/>
            </a:endParaRPr>
          </a:p>
        </p:txBody>
      </p:sp>
      <p:sp>
        <p:nvSpPr>
          <p:cNvPr id="294" name="Google Shape;294;g219ad3962ec_0_137"/>
          <p:cNvSpPr txBox="1"/>
          <p:nvPr/>
        </p:nvSpPr>
        <p:spPr>
          <a:xfrm>
            <a:off x="2646551" y="2892870"/>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Renewed Calls for Racial Justice</a:t>
            </a:r>
            <a:endParaRPr sz="1100" b="1" i="0" u="none" strike="noStrike" cap="none">
              <a:solidFill>
                <a:schemeClr val="dk1"/>
              </a:solidFill>
              <a:latin typeface="Raleway"/>
              <a:ea typeface="Raleway"/>
              <a:cs typeface="Raleway"/>
              <a:sym typeface="Raleway"/>
            </a:endParaRPr>
          </a:p>
        </p:txBody>
      </p:sp>
      <p:sp>
        <p:nvSpPr>
          <p:cNvPr id="295" name="Google Shape;295;g219ad3962ec_0_137"/>
          <p:cNvSpPr txBox="1"/>
          <p:nvPr/>
        </p:nvSpPr>
        <p:spPr>
          <a:xfrm>
            <a:off x="7081429" y="2969070"/>
            <a:ext cx="10719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Remote </a:t>
            </a:r>
            <a:endParaRPr sz="1100" b="1" i="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Work </a:t>
            </a:r>
            <a:endParaRPr sz="1100" b="1" i="0" u="none" strike="noStrike" cap="none">
              <a:solidFill>
                <a:schemeClr val="dk1"/>
              </a:solidFill>
              <a:latin typeface="Raleway"/>
              <a:ea typeface="Raleway"/>
              <a:cs typeface="Raleway"/>
              <a:sym typeface="Raleway"/>
            </a:endParaRPr>
          </a:p>
        </p:txBody>
      </p:sp>
      <p:pic>
        <p:nvPicPr>
          <p:cNvPr id="296" name="Google Shape;296;g219ad3962ec_0_137" descr="Coronavirus Coverage | Spectrum News NY1 | New York City"/>
          <p:cNvPicPr preferRelativeResize="0"/>
          <p:nvPr/>
        </p:nvPicPr>
        <p:blipFill rotWithShape="1">
          <a:blip r:embed="rId3">
            <a:alphaModFix/>
          </a:blip>
          <a:srcRect l="28895" r="14301"/>
          <a:stretch/>
        </p:blipFill>
        <p:spPr>
          <a:xfrm>
            <a:off x="895001" y="588759"/>
            <a:ext cx="701100" cy="694500"/>
          </a:xfrm>
          <a:prstGeom prst="ellipse">
            <a:avLst/>
          </a:prstGeom>
          <a:noFill/>
          <a:ln>
            <a:noFill/>
          </a:ln>
        </p:spPr>
      </p:pic>
      <p:pic>
        <p:nvPicPr>
          <p:cNvPr id="297" name="Google Shape;297;g219ad3962ec_0_137"/>
          <p:cNvPicPr preferRelativeResize="0"/>
          <p:nvPr/>
        </p:nvPicPr>
        <p:blipFill rotWithShape="1">
          <a:blip r:embed="rId4">
            <a:alphaModFix/>
          </a:blip>
          <a:srcRect r="24879"/>
          <a:stretch/>
        </p:blipFill>
        <p:spPr>
          <a:xfrm>
            <a:off x="2944522" y="583802"/>
            <a:ext cx="701100" cy="704400"/>
          </a:xfrm>
          <a:prstGeom prst="ellipse">
            <a:avLst/>
          </a:prstGeom>
          <a:noFill/>
          <a:ln>
            <a:noFill/>
          </a:ln>
        </p:spPr>
      </p:pic>
      <p:pic>
        <p:nvPicPr>
          <p:cNvPr id="298" name="Google Shape;298;g219ad3962ec_0_137" descr="Which Grocery Items Are Most Expensive Right Now? 8 Foods Experiencing the  Biggest Price Increase"/>
          <p:cNvPicPr preferRelativeResize="0"/>
          <p:nvPr/>
        </p:nvPicPr>
        <p:blipFill rotWithShape="1">
          <a:blip r:embed="rId5">
            <a:alphaModFix/>
          </a:blip>
          <a:srcRect/>
          <a:stretch/>
        </p:blipFill>
        <p:spPr>
          <a:xfrm>
            <a:off x="5268025" y="583802"/>
            <a:ext cx="707100" cy="704400"/>
          </a:xfrm>
          <a:prstGeom prst="ellipse">
            <a:avLst/>
          </a:prstGeom>
          <a:noFill/>
          <a:ln>
            <a:noFill/>
          </a:ln>
        </p:spPr>
      </p:pic>
      <p:pic>
        <p:nvPicPr>
          <p:cNvPr id="299" name="Google Shape;299;g219ad3962ec_0_137" descr="Ukraine conflict: turning point? | Lowy Institute"/>
          <p:cNvPicPr preferRelativeResize="0"/>
          <p:nvPr/>
        </p:nvPicPr>
        <p:blipFill rotWithShape="1">
          <a:blip r:embed="rId6">
            <a:alphaModFix/>
          </a:blip>
          <a:srcRect l="34092"/>
          <a:stretch/>
        </p:blipFill>
        <p:spPr>
          <a:xfrm>
            <a:off x="7266750" y="581948"/>
            <a:ext cx="772800" cy="780300"/>
          </a:xfrm>
          <a:prstGeom prst="ellipse">
            <a:avLst/>
          </a:prstGeom>
          <a:noFill/>
          <a:ln>
            <a:noFill/>
          </a:ln>
        </p:spPr>
      </p:pic>
      <p:pic>
        <p:nvPicPr>
          <p:cNvPr id="300" name="Google Shape;300;g219ad3962ec_0_137" descr="Climate Change | Sustainable Energy &amp; Environment Coalition"/>
          <p:cNvPicPr preferRelativeResize="0"/>
          <p:nvPr/>
        </p:nvPicPr>
        <p:blipFill rotWithShape="1">
          <a:blip r:embed="rId7">
            <a:alphaModFix/>
          </a:blip>
          <a:srcRect l="19505" r="15216"/>
          <a:stretch/>
        </p:blipFill>
        <p:spPr>
          <a:xfrm>
            <a:off x="5268025" y="2185666"/>
            <a:ext cx="707100" cy="718200"/>
          </a:xfrm>
          <a:prstGeom prst="ellipse">
            <a:avLst/>
          </a:prstGeom>
          <a:noFill/>
          <a:ln>
            <a:noFill/>
          </a:ln>
        </p:spPr>
      </p:pic>
      <p:pic>
        <p:nvPicPr>
          <p:cNvPr id="301" name="Google Shape;301;g219ad3962ec_0_137" descr="Peaceful George Floyd protests in US morph into violence and looting -  CSMonitor.com"/>
          <p:cNvPicPr preferRelativeResize="0"/>
          <p:nvPr/>
        </p:nvPicPr>
        <p:blipFill rotWithShape="1">
          <a:blip r:embed="rId8">
            <a:alphaModFix/>
          </a:blip>
          <a:srcRect l="16070" r="17796"/>
          <a:stretch/>
        </p:blipFill>
        <p:spPr>
          <a:xfrm>
            <a:off x="2937440" y="2184939"/>
            <a:ext cx="715200" cy="719700"/>
          </a:xfrm>
          <a:prstGeom prst="ellipse">
            <a:avLst/>
          </a:prstGeom>
          <a:noFill/>
          <a:ln>
            <a:noFill/>
          </a:ln>
        </p:spPr>
      </p:pic>
      <p:pic>
        <p:nvPicPr>
          <p:cNvPr id="302" name="Google Shape;302;g219ad3962ec_0_137"/>
          <p:cNvPicPr preferRelativeResize="0"/>
          <p:nvPr/>
        </p:nvPicPr>
        <p:blipFill rotWithShape="1">
          <a:blip r:embed="rId9">
            <a:alphaModFix/>
          </a:blip>
          <a:srcRect l="18074" r="16004"/>
          <a:stretch/>
        </p:blipFill>
        <p:spPr>
          <a:xfrm>
            <a:off x="894900" y="2190938"/>
            <a:ext cx="701100" cy="707700"/>
          </a:xfrm>
          <a:prstGeom prst="ellipse">
            <a:avLst/>
          </a:prstGeom>
          <a:noFill/>
          <a:ln>
            <a:noFill/>
          </a:ln>
        </p:spPr>
      </p:pic>
      <p:pic>
        <p:nvPicPr>
          <p:cNvPr id="303" name="Google Shape;303;g219ad3962ec_0_137"/>
          <p:cNvPicPr preferRelativeResize="0"/>
          <p:nvPr/>
        </p:nvPicPr>
        <p:blipFill rotWithShape="1">
          <a:blip r:embed="rId10">
            <a:alphaModFix/>
          </a:blip>
          <a:srcRect l="17031" r="17031"/>
          <a:stretch/>
        </p:blipFill>
        <p:spPr>
          <a:xfrm>
            <a:off x="7259600" y="2210099"/>
            <a:ext cx="715200" cy="723300"/>
          </a:xfrm>
          <a:prstGeom prst="ellipse">
            <a:avLst/>
          </a:prstGeom>
          <a:noFill/>
          <a:ln>
            <a:noFill/>
          </a:ln>
        </p:spPr>
      </p:pic>
      <p:sp>
        <p:nvSpPr>
          <p:cNvPr id="304" name="Google Shape;304;g219ad3962ec_0_137"/>
          <p:cNvSpPr txBox="1"/>
          <p:nvPr/>
        </p:nvSpPr>
        <p:spPr>
          <a:xfrm>
            <a:off x="2144413" y="-15280"/>
            <a:ext cx="4866300" cy="361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1C4587"/>
                </a:solidFill>
                <a:latin typeface="Raleway"/>
                <a:ea typeface="Raleway"/>
                <a:cs typeface="Raleway"/>
                <a:sym typeface="Raleway"/>
              </a:rPr>
              <a:t>“The New Disorder”</a:t>
            </a:r>
            <a:endParaRPr sz="1100" b="0" i="0" u="none" strike="noStrike" cap="none">
              <a:solidFill>
                <a:srgbClr val="000000"/>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238ec0ba64b_0_243"/>
          <p:cNvPicPr preferRelativeResize="0"/>
          <p:nvPr/>
        </p:nvPicPr>
        <p:blipFill rotWithShape="1">
          <a:blip r:embed="rId3">
            <a:alphaModFix/>
          </a:blip>
          <a:srcRect/>
          <a:stretch/>
        </p:blipFill>
        <p:spPr>
          <a:xfrm>
            <a:off x="6775" y="-153925"/>
            <a:ext cx="9130450" cy="5383550"/>
          </a:xfrm>
          <a:prstGeom prst="rect">
            <a:avLst/>
          </a:prstGeom>
          <a:noFill/>
          <a:ln>
            <a:noFill/>
          </a:ln>
        </p:spPr>
      </p:pic>
      <p:sp>
        <p:nvSpPr>
          <p:cNvPr id="310" name="Google Shape;310;g238ec0ba64b_0_243"/>
          <p:cNvSpPr/>
          <p:nvPr/>
        </p:nvSpPr>
        <p:spPr>
          <a:xfrm>
            <a:off x="0" y="-148500"/>
            <a:ext cx="9144000" cy="5383500"/>
          </a:xfrm>
          <a:prstGeom prst="rect">
            <a:avLst/>
          </a:prstGeom>
          <a:solidFill>
            <a:srgbClr val="FFFFFF">
              <a:alpha val="4117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2941"/>
              </a:lnSpc>
              <a:spcBef>
                <a:spcPts val="0"/>
              </a:spcBef>
              <a:spcAft>
                <a:spcPts val="0"/>
              </a:spcAft>
              <a:buClr>
                <a:srgbClr val="000000"/>
              </a:buClr>
              <a:buSzPts val="1200"/>
              <a:buFont typeface="Arial"/>
              <a:buNone/>
            </a:pPr>
            <a:endParaRPr sz="12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4900"/>
              <a:buFont typeface="Arial"/>
              <a:buNone/>
            </a:pPr>
            <a:endParaRPr sz="49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800"/>
              </a:spcAft>
              <a:buClr>
                <a:schemeClr val="dk1"/>
              </a:buClr>
              <a:buSzPts val="1100"/>
              <a:buFont typeface="Arial"/>
              <a:buNone/>
            </a:pPr>
            <a:endParaRPr sz="5100" b="1" i="0" u="none" strike="noStrike" cap="none">
              <a:solidFill>
                <a:srgbClr val="FFFFFF"/>
              </a:solidFill>
              <a:highlight>
                <a:srgbClr val="AFACAB"/>
              </a:highlight>
              <a:latin typeface="Arial"/>
              <a:ea typeface="Arial"/>
              <a:cs typeface="Arial"/>
              <a:sym typeface="Arial"/>
            </a:endParaRPr>
          </a:p>
        </p:txBody>
      </p:sp>
      <p:sp>
        <p:nvSpPr>
          <p:cNvPr id="311" name="Google Shape;311;g238ec0ba64b_0_243"/>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6</a:t>
            </a:fld>
            <a:endParaRPr/>
          </a:p>
        </p:txBody>
      </p:sp>
      <p:sp>
        <p:nvSpPr>
          <p:cNvPr id="312" name="Google Shape;312;g238ec0ba64b_0_243"/>
          <p:cNvSpPr/>
          <p:nvPr/>
        </p:nvSpPr>
        <p:spPr>
          <a:xfrm>
            <a:off x="1863300" y="2707100"/>
            <a:ext cx="7322400" cy="1846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238ec0ba64b_0_243"/>
          <p:cNvSpPr/>
          <p:nvPr/>
        </p:nvSpPr>
        <p:spPr>
          <a:xfrm>
            <a:off x="-41700" y="380700"/>
            <a:ext cx="7246200" cy="15537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38ec0ba64b_0_243"/>
          <p:cNvSpPr txBox="1"/>
          <p:nvPr/>
        </p:nvSpPr>
        <p:spPr>
          <a:xfrm>
            <a:off x="1863300" y="3426900"/>
            <a:ext cx="2457600" cy="8862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2500"/>
              <a:buFont typeface="Arial"/>
              <a:buNone/>
            </a:pPr>
            <a:r>
              <a:rPr lang="en-US" sz="2500" b="0" i="0" u="none" strike="noStrike" cap="none">
                <a:solidFill>
                  <a:srgbClr val="000000"/>
                </a:solidFill>
                <a:latin typeface="Sawarabi Mincho"/>
                <a:ea typeface="Sawarabi Mincho"/>
                <a:cs typeface="Sawarabi Mincho"/>
                <a:sym typeface="Sawarabi Mincho"/>
              </a:rPr>
              <a:t>—</a:t>
            </a:r>
            <a:r>
              <a:rPr lang="en-US" sz="1800" b="0" i="0" u="none" strike="noStrike" cap="none">
                <a:solidFill>
                  <a:srgbClr val="000000"/>
                </a:solidFill>
                <a:latin typeface="Sawarabi Mincho"/>
                <a:ea typeface="Sawarabi Mincho"/>
                <a:cs typeface="Sawarabi Mincho"/>
                <a:sym typeface="Sawarabi Mincho"/>
              </a:rPr>
              <a:t>The Economist</a:t>
            </a:r>
            <a:endParaRPr sz="1800" b="0" i="0" u="none" strike="noStrike" cap="none">
              <a:solidFill>
                <a:srgbClr val="000000"/>
              </a:solidFill>
              <a:latin typeface="Sawarabi Mincho"/>
              <a:ea typeface="Sawarabi Mincho"/>
              <a:cs typeface="Sawarabi Mincho"/>
              <a:sym typeface="Sawarabi Mincho"/>
            </a:endParaRPr>
          </a:p>
          <a:p>
            <a:pPr marL="0" marR="0" lvl="0" indent="0" algn="ctr"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Sawarabi Mincho"/>
                <a:ea typeface="Sawarabi Mincho"/>
                <a:cs typeface="Sawarabi Mincho"/>
                <a:sym typeface="Sawarabi Mincho"/>
              </a:rPr>
              <a:t>April 1, 2023 </a:t>
            </a:r>
            <a:endParaRPr sz="1300" b="0" i="0" u="none" strike="noStrike" cap="none">
              <a:solidFill>
                <a:schemeClr val="dk1"/>
              </a:solidFill>
              <a:latin typeface="Sawarabi Mincho"/>
              <a:ea typeface="Sawarabi Mincho"/>
              <a:cs typeface="Sawarabi Mincho"/>
              <a:sym typeface="Sawarabi Mincho"/>
            </a:endParaRPr>
          </a:p>
          <a:p>
            <a:pPr marL="0" marR="0" lvl="0" indent="0" algn="l" rtl="0">
              <a:lnSpc>
                <a:spcPct val="85000"/>
              </a:lnSpc>
              <a:spcBef>
                <a:spcPts val="0"/>
              </a:spcBef>
              <a:spcAft>
                <a:spcPts val="0"/>
              </a:spcAft>
              <a:buClr>
                <a:srgbClr val="000000"/>
              </a:buClr>
              <a:buSzPts val="1800"/>
              <a:buFont typeface="Arial"/>
              <a:buNone/>
            </a:pPr>
            <a:endParaRPr sz="1800" b="0" i="0" u="none" strike="noStrike" cap="none">
              <a:solidFill>
                <a:srgbClr val="000000"/>
              </a:solidFill>
              <a:latin typeface="Sawarabi Mincho"/>
              <a:ea typeface="Sawarabi Mincho"/>
              <a:cs typeface="Sawarabi Mincho"/>
              <a:sym typeface="Sawarabi Mincho"/>
            </a:endParaRPr>
          </a:p>
        </p:txBody>
      </p:sp>
      <p:sp>
        <p:nvSpPr>
          <p:cNvPr id="315" name="Google Shape;315;g238ec0ba64b_0_243"/>
          <p:cNvSpPr txBox="1"/>
          <p:nvPr/>
        </p:nvSpPr>
        <p:spPr>
          <a:xfrm>
            <a:off x="4023750" y="2806970"/>
            <a:ext cx="5120100" cy="161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“America is accelerating its military containment of China in Asia, rejuvenating old alliances and creating new ones .... In commerce and technology, America is enacting a tough and widening embargo on semiconductors and other goods.  </a:t>
            </a:r>
            <a:r>
              <a:rPr lang="en-US" sz="1300" b="1" i="0" u="none" strike="noStrike" cap="none">
                <a:solidFill>
                  <a:srgbClr val="4285F4"/>
                </a:solidFill>
                <a:latin typeface="Raleway"/>
                <a:ea typeface="Raleway"/>
                <a:cs typeface="Raleway"/>
                <a:sym typeface="Raleway"/>
              </a:rPr>
              <a:t>The goal is to slow Chinese innovation in order that the West can maintain its technological supremacy</a:t>
            </a:r>
            <a:r>
              <a:rPr lang="en-US" sz="1300" b="1" i="0" u="none" strike="noStrike" cap="none">
                <a:solidFill>
                  <a:schemeClr val="accent1"/>
                </a:solidFill>
                <a:latin typeface="Raleway"/>
                <a:ea typeface="Raleway"/>
                <a:cs typeface="Raleway"/>
                <a:sym typeface="Raleway"/>
              </a:rPr>
              <a:t>: </a:t>
            </a:r>
            <a:r>
              <a:rPr lang="en-US" sz="1300" b="0" i="0" u="none" strike="noStrike" cap="none">
                <a:solidFill>
                  <a:srgbClr val="000000"/>
                </a:solidFill>
                <a:latin typeface="Raleway"/>
                <a:ea typeface="Raleway"/>
                <a:cs typeface="Raleway"/>
                <a:sym typeface="Raleway"/>
              </a:rPr>
              <a:t>why should America let its inventions be used to make a hostile regime more dangerous?</a:t>
            </a:r>
            <a:endParaRPr sz="1700" b="0" i="0" u="none" strike="noStrike" cap="none">
              <a:solidFill>
                <a:srgbClr val="000000"/>
              </a:solidFill>
              <a:latin typeface="Raleway"/>
              <a:ea typeface="Raleway"/>
              <a:cs typeface="Raleway"/>
              <a:sym typeface="Raleway"/>
            </a:endParaRPr>
          </a:p>
        </p:txBody>
      </p:sp>
      <p:sp>
        <p:nvSpPr>
          <p:cNvPr id="316" name="Google Shape;316;g238ec0ba64b_0_243"/>
          <p:cNvSpPr txBox="1"/>
          <p:nvPr/>
        </p:nvSpPr>
        <p:spPr>
          <a:xfrm>
            <a:off x="4442725" y="579325"/>
            <a:ext cx="2835300" cy="886200"/>
          </a:xfrm>
          <a:prstGeom prst="rect">
            <a:avLst/>
          </a:prstGeom>
          <a:noFill/>
          <a:ln>
            <a:noFill/>
          </a:ln>
        </p:spPr>
        <p:txBody>
          <a:bodyPr spcFirstLastPara="1" wrap="square" lIns="91425" tIns="91425" rIns="91425" bIns="91425" anchor="t" anchorCtr="0">
            <a:noAutofit/>
          </a:bodyPr>
          <a:lstStyle/>
          <a:p>
            <a:pPr marL="0" marR="0" lvl="0" indent="0" algn="ctr" rtl="0">
              <a:lnSpc>
                <a:spcPct val="85000"/>
              </a:lnSpc>
              <a:spcBef>
                <a:spcPts val="0"/>
              </a:spcBef>
              <a:spcAft>
                <a:spcPts val="0"/>
              </a:spcAft>
              <a:buClr>
                <a:srgbClr val="000000"/>
              </a:buClr>
              <a:buSzPts val="1600"/>
              <a:buFont typeface="Arial"/>
              <a:buNone/>
            </a:pPr>
            <a:r>
              <a:rPr lang="en-US" sz="1600" b="0" i="0" u="none" strike="noStrike" cap="none">
                <a:solidFill>
                  <a:srgbClr val="000000"/>
                </a:solidFill>
                <a:latin typeface="Sawarabi Mincho"/>
                <a:ea typeface="Sawarabi Mincho"/>
                <a:cs typeface="Sawarabi Mincho"/>
                <a:sym typeface="Sawarabi Mincho"/>
              </a:rPr>
              <a:t>—</a:t>
            </a:r>
            <a:r>
              <a:rPr lang="en-US" sz="1800" b="0" i="0" u="none" strike="noStrike" cap="none">
                <a:solidFill>
                  <a:srgbClr val="000000"/>
                </a:solidFill>
                <a:latin typeface="Sawarabi Mincho"/>
                <a:ea typeface="Sawarabi Mincho"/>
                <a:cs typeface="Sawarabi Mincho"/>
                <a:sym typeface="Sawarabi Mincho"/>
              </a:rPr>
              <a:t>Anne-Sylvain Chassany</a:t>
            </a:r>
            <a:endParaRPr sz="1800" b="0" i="0" u="none" strike="noStrike" cap="none">
              <a:solidFill>
                <a:srgbClr val="000000"/>
              </a:solidFill>
              <a:latin typeface="Sawarabi Mincho"/>
              <a:ea typeface="Sawarabi Mincho"/>
              <a:cs typeface="Sawarabi Mincho"/>
              <a:sym typeface="Sawarabi Mincho"/>
            </a:endParaRPr>
          </a:p>
          <a:p>
            <a:pPr marL="0" marR="0" lvl="0" indent="0" algn="ctr" rtl="0">
              <a:lnSpc>
                <a:spcPct val="115000"/>
              </a:lnSpc>
              <a:spcBef>
                <a:spcPts val="0"/>
              </a:spcBef>
              <a:spcAft>
                <a:spcPts val="0"/>
              </a:spcAft>
              <a:buClr>
                <a:schemeClr val="dk1"/>
              </a:buClr>
              <a:buSzPts val="1100"/>
              <a:buFont typeface="Arial"/>
              <a:buNone/>
            </a:pPr>
            <a:r>
              <a:rPr lang="en-US" sz="1300" b="0" i="0" u="none" strike="noStrike" cap="none">
                <a:solidFill>
                  <a:srgbClr val="000000"/>
                </a:solidFill>
                <a:latin typeface="Sawarabi Mincho"/>
                <a:ea typeface="Sawarabi Mincho"/>
                <a:cs typeface="Sawarabi Mincho"/>
                <a:sym typeface="Sawarabi Mincho"/>
              </a:rPr>
              <a:t>Financial Times, March 5, 2023 </a:t>
            </a:r>
            <a:endParaRPr sz="1300" b="0" i="0" u="none" strike="noStrike" cap="none">
              <a:solidFill>
                <a:srgbClr val="000000"/>
              </a:solidFill>
              <a:latin typeface="Sawarabi Mincho"/>
              <a:ea typeface="Sawarabi Mincho"/>
              <a:cs typeface="Sawarabi Mincho"/>
              <a:sym typeface="Sawarabi Mincho"/>
            </a:endParaRPr>
          </a:p>
          <a:p>
            <a:pPr marL="0" marR="0" lvl="0" indent="0" algn="ctr" rtl="0">
              <a:lnSpc>
                <a:spcPct val="85000"/>
              </a:lnSpc>
              <a:spcBef>
                <a:spcPts val="0"/>
              </a:spcBef>
              <a:spcAft>
                <a:spcPts val="0"/>
              </a:spcAft>
              <a:buClr>
                <a:srgbClr val="000000"/>
              </a:buClr>
              <a:buSzPts val="1600"/>
              <a:buFont typeface="Arial"/>
              <a:buNone/>
            </a:pPr>
            <a:endParaRPr sz="1600" b="0" i="0" u="none" strike="noStrike" cap="none">
              <a:solidFill>
                <a:srgbClr val="000000"/>
              </a:solidFill>
              <a:latin typeface="Sawarabi Mincho"/>
              <a:ea typeface="Sawarabi Mincho"/>
              <a:cs typeface="Sawarabi Mincho"/>
              <a:sym typeface="Sawarabi Mincho"/>
            </a:endParaRPr>
          </a:p>
        </p:txBody>
      </p:sp>
      <p:sp>
        <p:nvSpPr>
          <p:cNvPr id="317" name="Google Shape;317;g238ec0ba64b_0_243"/>
          <p:cNvSpPr txBox="1"/>
          <p:nvPr/>
        </p:nvSpPr>
        <p:spPr>
          <a:xfrm>
            <a:off x="162525" y="533100"/>
            <a:ext cx="3713400" cy="13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“The Chips act, along with the Inflation Reduction Act and its $369bn in grants and tax credits for the rollout of renewable energy are</a:t>
            </a:r>
            <a:r>
              <a:rPr lang="en-US" sz="1300" b="1" i="0" u="none" strike="noStrike" cap="none">
                <a:solidFill>
                  <a:srgbClr val="4285F4"/>
                </a:solidFill>
                <a:latin typeface="Raleway"/>
                <a:ea typeface="Raleway"/>
                <a:cs typeface="Raleway"/>
                <a:sym typeface="Raleway"/>
              </a:rPr>
              <a:t> the most significant attempts to revive industrial policy</a:t>
            </a:r>
            <a:r>
              <a:rPr lang="en-US" sz="1300" b="1" i="0" u="none" strike="noStrike" cap="none">
                <a:solidFill>
                  <a:srgbClr val="1155CC"/>
                </a:solidFill>
                <a:latin typeface="Raleway"/>
                <a:ea typeface="Raleway"/>
                <a:cs typeface="Raleway"/>
                <a:sym typeface="Raleway"/>
              </a:rPr>
              <a:t> </a:t>
            </a:r>
            <a:r>
              <a:rPr lang="en-US" sz="1300" b="0" i="0" u="none" strike="noStrike" cap="none">
                <a:solidFill>
                  <a:srgbClr val="000000"/>
                </a:solidFill>
                <a:latin typeface="Raleway"/>
                <a:ea typeface="Raleway"/>
                <a:cs typeface="Raleway"/>
                <a:sym typeface="Raleway"/>
              </a:rPr>
              <a:t>in the capitalist world since the aftermath of the second world war”</a:t>
            </a:r>
            <a:endParaRPr sz="1700" b="0" i="0" u="none" strike="noStrike" cap="none">
              <a:solidFill>
                <a:srgbClr val="000000"/>
              </a:solidFill>
              <a:latin typeface="DM Sans"/>
              <a:ea typeface="DM Sans"/>
              <a:cs typeface="DM Sans"/>
              <a:sym typeface="DM Sans"/>
            </a:endParaRPr>
          </a:p>
        </p:txBody>
      </p:sp>
      <p:sp>
        <p:nvSpPr>
          <p:cNvPr id="318" name="Google Shape;318;g238ec0ba64b_0_24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2d0e5013b5_1_101"/>
          <p:cNvSpPr/>
          <p:nvPr/>
        </p:nvSpPr>
        <p:spPr>
          <a:xfrm>
            <a:off x="3498509" y="1844525"/>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24" name="Google Shape;324;g22d0e5013b5_1_101"/>
          <p:cNvSpPr/>
          <p:nvPr/>
        </p:nvSpPr>
        <p:spPr>
          <a:xfrm>
            <a:off x="3496797" y="3084425"/>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25" name="Google Shape;325;g22d0e5013b5_1_101"/>
          <p:cNvSpPr txBox="1">
            <a:spLocks noGrp="1"/>
          </p:cNvSpPr>
          <p:nvPr>
            <p:ph type="title"/>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Some of these mega forces have catalyzed a fundamental shift in the prevailing paradigm </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SzPts val="2520"/>
              <a:buNone/>
            </a:pPr>
            <a:endParaRPr sz="1900" b="1">
              <a:solidFill>
                <a:srgbClr val="1C4587"/>
              </a:solidFill>
              <a:latin typeface="Raleway"/>
              <a:ea typeface="Raleway"/>
              <a:cs typeface="Raleway"/>
              <a:sym typeface="Raleway"/>
            </a:endParaRPr>
          </a:p>
        </p:txBody>
      </p:sp>
      <p:sp>
        <p:nvSpPr>
          <p:cNvPr id="326" name="Google Shape;326;g22d0e5013b5_1_101"/>
          <p:cNvSpPr txBox="1"/>
          <p:nvPr/>
        </p:nvSpPr>
        <p:spPr>
          <a:xfrm>
            <a:off x="1090719" y="1857639"/>
            <a:ext cx="1871400" cy="4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COVID-19  </a:t>
            </a:r>
            <a:endParaRPr sz="1200" b="0" i="0" u="none" strike="noStrike" cap="none">
              <a:solidFill>
                <a:srgbClr val="000000"/>
              </a:solidFill>
              <a:latin typeface="Raleway"/>
              <a:ea typeface="Raleway"/>
              <a:cs typeface="Raleway"/>
              <a:sym typeface="Raleway"/>
            </a:endParaRPr>
          </a:p>
        </p:txBody>
      </p:sp>
      <p:sp>
        <p:nvSpPr>
          <p:cNvPr id="327" name="Google Shape;327;g22d0e5013b5_1_101"/>
          <p:cNvSpPr txBox="1"/>
          <p:nvPr/>
        </p:nvSpPr>
        <p:spPr>
          <a:xfrm>
            <a:off x="3618192" y="3146538"/>
            <a:ext cx="1929300" cy="417300"/>
          </a:xfrm>
          <a:prstGeom prst="rect">
            <a:avLst/>
          </a:prstGeom>
          <a:noFill/>
          <a:ln>
            <a:noFill/>
          </a:ln>
        </p:spPr>
        <p:txBody>
          <a:bodyPr spcFirstLastPara="1" wrap="square" lIns="91425" tIns="91425" rIns="109600" bIns="91425" anchor="ctr" anchorCtr="0">
            <a:noAutofit/>
          </a:bodyPr>
          <a:lstStyle/>
          <a:p>
            <a:pPr marL="0" marR="0" lvl="0" indent="0" algn="ctr" rtl="0">
              <a:lnSpc>
                <a:spcPct val="115000"/>
              </a:lnSpc>
              <a:spcBef>
                <a:spcPts val="150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Renewed importance of domestic manufacturing </a:t>
            </a:r>
            <a:endParaRPr sz="1200" b="0" i="0" u="none" strike="noStrike" cap="none">
              <a:solidFill>
                <a:srgbClr val="000000"/>
              </a:solidFill>
              <a:latin typeface="Raleway"/>
              <a:ea typeface="Raleway"/>
              <a:cs typeface="Raleway"/>
              <a:sym typeface="Raleway"/>
            </a:endParaRPr>
          </a:p>
        </p:txBody>
      </p:sp>
      <p:sp>
        <p:nvSpPr>
          <p:cNvPr id="328" name="Google Shape;328;g22d0e5013b5_1_101"/>
          <p:cNvSpPr txBox="1"/>
          <p:nvPr/>
        </p:nvSpPr>
        <p:spPr>
          <a:xfrm>
            <a:off x="966075" y="3091125"/>
            <a:ext cx="2061300" cy="52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Rising tensions with China </a:t>
            </a:r>
            <a:endParaRPr sz="1200" b="0" i="0" u="none" strike="noStrike" cap="none">
              <a:solidFill>
                <a:srgbClr val="000000"/>
              </a:solidFill>
              <a:latin typeface="Raleway"/>
              <a:ea typeface="Raleway"/>
              <a:cs typeface="Raleway"/>
              <a:sym typeface="Raleway"/>
            </a:endParaRPr>
          </a:p>
        </p:txBody>
      </p:sp>
      <p:sp>
        <p:nvSpPr>
          <p:cNvPr id="329" name="Google Shape;329;g22d0e5013b5_1_101"/>
          <p:cNvSpPr txBox="1"/>
          <p:nvPr/>
        </p:nvSpPr>
        <p:spPr>
          <a:xfrm>
            <a:off x="1090719" y="2470711"/>
            <a:ext cx="1871400" cy="51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War in Ukraine </a:t>
            </a:r>
            <a:endParaRPr sz="1200" b="0" i="0" u="none" strike="noStrike" cap="none">
              <a:solidFill>
                <a:srgbClr val="000000"/>
              </a:solidFill>
              <a:latin typeface="Raleway"/>
              <a:ea typeface="Raleway"/>
              <a:cs typeface="Raleway"/>
              <a:sym typeface="Raleway"/>
            </a:endParaRPr>
          </a:p>
        </p:txBody>
      </p:sp>
      <p:sp>
        <p:nvSpPr>
          <p:cNvPr id="330" name="Google Shape;330;g22d0e5013b5_1_101"/>
          <p:cNvSpPr txBox="1"/>
          <p:nvPr/>
        </p:nvSpPr>
        <p:spPr>
          <a:xfrm>
            <a:off x="1087581" y="3732292"/>
            <a:ext cx="1871400" cy="5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The climate crisis</a:t>
            </a:r>
            <a:endParaRPr sz="1200" b="0" i="0" u="none" strike="noStrike" cap="none">
              <a:solidFill>
                <a:srgbClr val="000000"/>
              </a:solidFill>
              <a:latin typeface="Raleway"/>
              <a:ea typeface="Raleway"/>
              <a:cs typeface="Raleway"/>
              <a:sym typeface="Raleway"/>
            </a:endParaRPr>
          </a:p>
        </p:txBody>
      </p:sp>
      <p:sp>
        <p:nvSpPr>
          <p:cNvPr id="331" name="Google Shape;331;g22d0e5013b5_1_101"/>
          <p:cNvSpPr/>
          <p:nvPr/>
        </p:nvSpPr>
        <p:spPr>
          <a:xfrm>
            <a:off x="886274" y="1092350"/>
            <a:ext cx="2159673" cy="620888"/>
          </a:xfrm>
          <a:custGeom>
            <a:avLst/>
            <a:gdLst/>
            <a:ahLst/>
            <a:cxnLst/>
            <a:rect l="l" t="t" r="r" b="b"/>
            <a:pathLst>
              <a:path w="23147" h="11887" extrusionOk="0">
                <a:moveTo>
                  <a:pt x="1" y="1"/>
                </a:moveTo>
                <a:lnTo>
                  <a:pt x="1" y="7704"/>
                </a:lnTo>
                <a:lnTo>
                  <a:pt x="11552" y="11886"/>
                </a:lnTo>
                <a:lnTo>
                  <a:pt x="23146" y="7704"/>
                </a:lnTo>
                <a:lnTo>
                  <a:pt x="23146"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aleway"/>
              <a:ea typeface="Raleway"/>
              <a:cs typeface="Raleway"/>
              <a:sym typeface="Raleway"/>
            </a:endParaRPr>
          </a:p>
        </p:txBody>
      </p:sp>
      <p:sp>
        <p:nvSpPr>
          <p:cNvPr id="332" name="Google Shape;332;g22d0e5013b5_1_101"/>
          <p:cNvSpPr txBox="1"/>
          <p:nvPr/>
        </p:nvSpPr>
        <p:spPr>
          <a:xfrm>
            <a:off x="884125" y="1154525"/>
            <a:ext cx="21618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Disruptive Mega Forces </a:t>
            </a:r>
            <a:endParaRPr sz="1600" b="1" i="0" u="none" strike="noStrike" cap="none">
              <a:solidFill>
                <a:srgbClr val="FFFFFF"/>
              </a:solidFill>
              <a:latin typeface="Raleway"/>
              <a:ea typeface="Raleway"/>
              <a:cs typeface="Raleway"/>
              <a:sym typeface="Raleway"/>
            </a:endParaRPr>
          </a:p>
        </p:txBody>
      </p:sp>
      <p:sp>
        <p:nvSpPr>
          <p:cNvPr id="333" name="Google Shape;333;g22d0e5013b5_1_101"/>
          <p:cNvSpPr txBox="1"/>
          <p:nvPr/>
        </p:nvSpPr>
        <p:spPr>
          <a:xfrm>
            <a:off x="3513875" y="1925225"/>
            <a:ext cx="2141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1500"/>
              </a:spcBef>
              <a:spcAft>
                <a:spcPts val="150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Exposed vulnerability of supply chains</a:t>
            </a:r>
            <a:endParaRPr sz="1200" b="0" i="0" u="none" strike="noStrike" cap="none">
              <a:solidFill>
                <a:srgbClr val="000000"/>
              </a:solidFill>
              <a:latin typeface="Raleway"/>
              <a:ea typeface="Raleway"/>
              <a:cs typeface="Raleway"/>
              <a:sym typeface="Raleway"/>
            </a:endParaRPr>
          </a:p>
        </p:txBody>
      </p:sp>
      <p:sp>
        <p:nvSpPr>
          <p:cNvPr id="334" name="Google Shape;334;g22d0e5013b5_1_101"/>
          <p:cNvSpPr/>
          <p:nvPr/>
        </p:nvSpPr>
        <p:spPr>
          <a:xfrm>
            <a:off x="3498550" y="3743350"/>
            <a:ext cx="2161800" cy="5178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35" name="Google Shape;335;g22d0e5013b5_1_101"/>
          <p:cNvSpPr txBox="1"/>
          <p:nvPr/>
        </p:nvSpPr>
        <p:spPr>
          <a:xfrm>
            <a:off x="3496650" y="3775475"/>
            <a:ext cx="2160000" cy="48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Commitment to decarbonize the economy</a:t>
            </a:r>
            <a:endParaRPr sz="1200" b="0" i="0" u="none" strike="noStrike" cap="none">
              <a:solidFill>
                <a:srgbClr val="000000"/>
              </a:solidFill>
              <a:latin typeface="Raleway"/>
              <a:ea typeface="Raleway"/>
              <a:cs typeface="Raleway"/>
              <a:sym typeface="Raleway"/>
            </a:endParaRPr>
          </a:p>
        </p:txBody>
      </p:sp>
      <p:sp>
        <p:nvSpPr>
          <p:cNvPr id="336" name="Google Shape;336;g22d0e5013b5_1_101"/>
          <p:cNvSpPr/>
          <p:nvPr/>
        </p:nvSpPr>
        <p:spPr>
          <a:xfrm>
            <a:off x="3168202" y="2603487"/>
            <a:ext cx="254884" cy="913123"/>
          </a:xfrm>
          <a:custGeom>
            <a:avLst/>
            <a:gdLst/>
            <a:ahLst/>
            <a:cxnLst/>
            <a:rect l="l" t="t" r="r" b="b"/>
            <a:pathLst>
              <a:path w="3707" h="5028" extrusionOk="0">
                <a:moveTo>
                  <a:pt x="0" y="1"/>
                </a:moveTo>
                <a:lnTo>
                  <a:pt x="2017" y="2501"/>
                </a:lnTo>
                <a:lnTo>
                  <a:pt x="0" y="5028"/>
                </a:lnTo>
                <a:lnTo>
                  <a:pt x="1691" y="5028"/>
                </a:lnTo>
                <a:lnTo>
                  <a:pt x="3707" y="2501"/>
                </a:lnTo>
                <a:lnTo>
                  <a:pt x="1691"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37" name="Google Shape;337;g22d0e5013b5_1_101"/>
          <p:cNvSpPr/>
          <p:nvPr/>
        </p:nvSpPr>
        <p:spPr>
          <a:xfrm>
            <a:off x="6138425" y="1841925"/>
            <a:ext cx="2161800" cy="69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Reshoring </a:t>
            </a:r>
            <a:endParaRPr sz="1300" b="1" i="1" u="none" strike="noStrike" cap="none">
              <a:solidFill>
                <a:srgbClr val="000000"/>
              </a:solidFill>
              <a:latin typeface="Raleway"/>
              <a:ea typeface="Raleway"/>
              <a:cs typeface="Raleway"/>
              <a:sym typeface="Raleway"/>
            </a:endParaRPr>
          </a:p>
        </p:txBody>
      </p:sp>
      <p:sp>
        <p:nvSpPr>
          <p:cNvPr id="338" name="Google Shape;338;g22d0e5013b5_1_101"/>
          <p:cNvSpPr/>
          <p:nvPr/>
        </p:nvSpPr>
        <p:spPr>
          <a:xfrm>
            <a:off x="5778235" y="2578699"/>
            <a:ext cx="238471" cy="913097"/>
          </a:xfrm>
          <a:custGeom>
            <a:avLst/>
            <a:gdLst/>
            <a:ahLst/>
            <a:cxnLst/>
            <a:rect l="l" t="t" r="r" b="b"/>
            <a:pathLst>
              <a:path w="3707" h="5028" extrusionOk="0">
                <a:moveTo>
                  <a:pt x="0" y="1"/>
                </a:moveTo>
                <a:lnTo>
                  <a:pt x="2017" y="2501"/>
                </a:lnTo>
                <a:lnTo>
                  <a:pt x="0" y="5028"/>
                </a:lnTo>
                <a:lnTo>
                  <a:pt x="1691" y="5028"/>
                </a:lnTo>
                <a:lnTo>
                  <a:pt x="3707" y="2501"/>
                </a:lnTo>
                <a:lnTo>
                  <a:pt x="1691" y="1"/>
                </a:lnTo>
                <a:close/>
              </a:path>
            </a:pathLst>
          </a:custGeom>
          <a:solidFill>
            <a:srgbClr val="216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2d0e5013b5_1_101"/>
          <p:cNvSpPr/>
          <p:nvPr/>
        </p:nvSpPr>
        <p:spPr>
          <a:xfrm>
            <a:off x="3513875" y="1089100"/>
            <a:ext cx="2141387" cy="620888"/>
          </a:xfrm>
          <a:custGeom>
            <a:avLst/>
            <a:gdLst/>
            <a:ahLst/>
            <a:cxnLst/>
            <a:rect l="l" t="t" r="r" b="b"/>
            <a:pathLst>
              <a:path w="23147" h="11887" extrusionOk="0">
                <a:moveTo>
                  <a:pt x="1" y="1"/>
                </a:moveTo>
                <a:lnTo>
                  <a:pt x="1" y="7704"/>
                </a:lnTo>
                <a:lnTo>
                  <a:pt x="11560" y="11886"/>
                </a:lnTo>
                <a:lnTo>
                  <a:pt x="23146" y="7704"/>
                </a:lnTo>
                <a:lnTo>
                  <a:pt x="23146"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0" name="Google Shape;340;g22d0e5013b5_1_101"/>
          <p:cNvSpPr txBox="1"/>
          <p:nvPr/>
        </p:nvSpPr>
        <p:spPr>
          <a:xfrm>
            <a:off x="3667775" y="1143050"/>
            <a:ext cx="18378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Catalysts for change  </a:t>
            </a:r>
            <a:endParaRPr sz="1600" b="1" i="0" u="none" strike="noStrike" cap="none">
              <a:solidFill>
                <a:srgbClr val="FFFFFF"/>
              </a:solidFill>
              <a:latin typeface="Raleway"/>
              <a:ea typeface="Raleway"/>
              <a:cs typeface="Raleway"/>
              <a:sym typeface="Raleway"/>
            </a:endParaRPr>
          </a:p>
        </p:txBody>
      </p:sp>
      <p:sp>
        <p:nvSpPr>
          <p:cNvPr id="341" name="Google Shape;341;g22d0e5013b5_1_101"/>
          <p:cNvSpPr/>
          <p:nvPr/>
        </p:nvSpPr>
        <p:spPr>
          <a:xfrm>
            <a:off x="6142000" y="1099725"/>
            <a:ext cx="2141387" cy="620888"/>
          </a:xfrm>
          <a:custGeom>
            <a:avLst/>
            <a:gdLst/>
            <a:ahLst/>
            <a:cxnLst/>
            <a:rect l="l" t="t" r="r" b="b"/>
            <a:pathLst>
              <a:path w="23147" h="11887" extrusionOk="0">
                <a:moveTo>
                  <a:pt x="1" y="1"/>
                </a:moveTo>
                <a:lnTo>
                  <a:pt x="1" y="7704"/>
                </a:lnTo>
                <a:lnTo>
                  <a:pt x="11560" y="11886"/>
                </a:lnTo>
                <a:lnTo>
                  <a:pt x="23146" y="7704"/>
                </a:lnTo>
                <a:lnTo>
                  <a:pt x="23146" y="1"/>
                </a:lnTo>
                <a:close/>
              </a:path>
            </a:pathLst>
          </a:custGeom>
          <a:solidFill>
            <a:srgbClr val="216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2" name="Google Shape;342;g22d0e5013b5_1_101"/>
          <p:cNvSpPr txBox="1"/>
          <p:nvPr/>
        </p:nvSpPr>
        <p:spPr>
          <a:xfrm>
            <a:off x="6137725" y="1153675"/>
            <a:ext cx="21414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New Industrial Paradigm </a:t>
            </a:r>
            <a:endParaRPr sz="1600" b="1" i="0" u="none" strike="noStrike" cap="none">
              <a:solidFill>
                <a:srgbClr val="FFFFFF"/>
              </a:solidFill>
              <a:latin typeface="Raleway"/>
              <a:ea typeface="Raleway"/>
              <a:cs typeface="Raleway"/>
              <a:sym typeface="Raleway"/>
            </a:endParaRPr>
          </a:p>
        </p:txBody>
      </p:sp>
      <p:sp>
        <p:nvSpPr>
          <p:cNvPr id="343" name="Google Shape;343;g22d0e5013b5_1_101"/>
          <p:cNvSpPr txBox="1"/>
          <p:nvPr/>
        </p:nvSpPr>
        <p:spPr>
          <a:xfrm>
            <a:off x="4022" y="4704440"/>
            <a:ext cx="86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Sources</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rPr>
              <a:t>The Biden-⁠Harris Plan to Revitalize American Manufacturing and Secure Critical Supply Chains in 2022; Remarks by U.S. Secretary of Commerce Gina Raimondo: The CHIPS Act and a Long-term Vision for America’s Technological Leadership</a:t>
            </a:r>
            <a:r>
              <a:rPr lang="en-US" sz="800" b="0" i="0" u="none" strike="noStrike" cap="none">
                <a:solidFill>
                  <a:schemeClr val="dk1"/>
                </a:solidFill>
                <a:latin typeface="Raleway"/>
                <a:ea typeface="Raleway"/>
                <a:cs typeface="Raleway"/>
                <a:sym typeface="Raleway"/>
              </a:rPr>
              <a:t>.</a:t>
            </a:r>
            <a:r>
              <a:rPr lang="en-US" sz="800" b="0" i="0" u="sng" strike="noStrike" cap="none">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endParaRPr sz="800" b="0" i="0" u="sng" strike="noStrike" cap="none">
              <a:solidFill>
                <a:schemeClr val="dk1"/>
              </a:solidFill>
              <a:latin typeface="Raleway"/>
              <a:ea typeface="Raleway"/>
              <a:cs typeface="Raleway"/>
              <a:sym typeface="Raleway"/>
            </a:endParaRPr>
          </a:p>
        </p:txBody>
      </p:sp>
      <p:sp>
        <p:nvSpPr>
          <p:cNvPr id="344" name="Google Shape;344;g22d0e5013b5_1_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7</a:t>
            </a:fld>
            <a:endParaRPr b="1">
              <a:solidFill>
                <a:srgbClr val="1C4587"/>
              </a:solidFill>
              <a:latin typeface="Raleway"/>
              <a:ea typeface="Raleway"/>
              <a:cs typeface="Raleway"/>
              <a:sym typeface="Raleway"/>
            </a:endParaRPr>
          </a:p>
        </p:txBody>
      </p:sp>
      <p:sp>
        <p:nvSpPr>
          <p:cNvPr id="345" name="Google Shape;345;g22d0e5013b5_1_101"/>
          <p:cNvSpPr/>
          <p:nvPr/>
        </p:nvSpPr>
        <p:spPr>
          <a:xfrm>
            <a:off x="3496797" y="2474700"/>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6" name="Google Shape;346;g22d0e5013b5_1_101"/>
          <p:cNvSpPr txBox="1"/>
          <p:nvPr/>
        </p:nvSpPr>
        <p:spPr>
          <a:xfrm>
            <a:off x="3635992" y="2513850"/>
            <a:ext cx="1929300" cy="417300"/>
          </a:xfrm>
          <a:prstGeom prst="rect">
            <a:avLst/>
          </a:prstGeom>
          <a:noFill/>
          <a:ln>
            <a:noFill/>
          </a:ln>
        </p:spPr>
        <p:txBody>
          <a:bodyPr spcFirstLastPara="1" wrap="square" lIns="91425" tIns="91425" rIns="109600" bIns="91425" anchor="ctr" anchorCtr="0">
            <a:noAutofit/>
          </a:bodyPr>
          <a:lstStyle/>
          <a:p>
            <a:pPr marL="0" marR="0" lvl="0" indent="0" algn="ctr" rtl="0">
              <a:lnSpc>
                <a:spcPct val="115000"/>
              </a:lnSpc>
              <a:spcBef>
                <a:spcPts val="150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Prompt a review of U.S. defense</a:t>
            </a:r>
            <a:endParaRPr sz="1200" b="0" i="0" u="none" strike="noStrike" cap="none">
              <a:solidFill>
                <a:srgbClr val="000000"/>
              </a:solidFill>
              <a:latin typeface="Raleway"/>
              <a:ea typeface="Raleway"/>
              <a:cs typeface="Raleway"/>
              <a:sym typeface="Raleway"/>
            </a:endParaRPr>
          </a:p>
        </p:txBody>
      </p:sp>
      <p:sp>
        <p:nvSpPr>
          <p:cNvPr id="347" name="Google Shape;347;g22d0e5013b5_1_101"/>
          <p:cNvSpPr/>
          <p:nvPr/>
        </p:nvSpPr>
        <p:spPr>
          <a:xfrm>
            <a:off x="6138425" y="2689350"/>
            <a:ext cx="2161800" cy="75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Remilitarization </a:t>
            </a:r>
            <a:endParaRPr sz="1300" b="1" i="1" u="none" strike="noStrike" cap="none">
              <a:solidFill>
                <a:srgbClr val="000000"/>
              </a:solidFill>
              <a:latin typeface="Raleway"/>
              <a:ea typeface="Raleway"/>
              <a:cs typeface="Raleway"/>
              <a:sym typeface="Raleway"/>
            </a:endParaRPr>
          </a:p>
        </p:txBody>
      </p:sp>
      <p:sp>
        <p:nvSpPr>
          <p:cNvPr id="348" name="Google Shape;348;g22d0e5013b5_1_101"/>
          <p:cNvSpPr/>
          <p:nvPr/>
        </p:nvSpPr>
        <p:spPr>
          <a:xfrm>
            <a:off x="6138425" y="3596775"/>
            <a:ext cx="2161800" cy="69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Decarbonization </a:t>
            </a:r>
            <a:endParaRPr sz="1300" b="1" i="1" u="none" strike="noStrike" cap="none">
              <a:solidFill>
                <a:srgbClr val="000000"/>
              </a:solidFill>
              <a:latin typeface="Raleway"/>
              <a:ea typeface="Raleway"/>
              <a:cs typeface="Raleway"/>
              <a:sym typeface="Raleway"/>
            </a:endParaRPr>
          </a:p>
        </p:txBody>
      </p:sp>
      <p:sp>
        <p:nvSpPr>
          <p:cNvPr id="349" name="Google Shape;349;g22d0e5013b5_1_101"/>
          <p:cNvSpPr/>
          <p:nvPr/>
        </p:nvSpPr>
        <p:spPr>
          <a:xfrm>
            <a:off x="887659" y="1851713"/>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0" name="Google Shape;350;g22d0e5013b5_1_101"/>
          <p:cNvSpPr/>
          <p:nvPr/>
        </p:nvSpPr>
        <p:spPr>
          <a:xfrm>
            <a:off x="873597" y="3129650"/>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1" name="Google Shape;351;g22d0e5013b5_1_101"/>
          <p:cNvSpPr/>
          <p:nvPr/>
        </p:nvSpPr>
        <p:spPr>
          <a:xfrm>
            <a:off x="887700" y="3750538"/>
            <a:ext cx="2161800" cy="5178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2" name="Google Shape;352;g22d0e5013b5_1_101"/>
          <p:cNvSpPr/>
          <p:nvPr/>
        </p:nvSpPr>
        <p:spPr>
          <a:xfrm>
            <a:off x="867566" y="2483826"/>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0ed0b9a6cb_0_404"/>
          <p:cNvSpPr txBox="1">
            <a:spLocks noGrp="1"/>
          </p:cNvSpPr>
          <p:nvPr>
            <p:ph type="title"/>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The new paradigm has led to unprecedented federal spending for a competitiveness agenda centered in supply side economics</a:t>
            </a:r>
            <a:endParaRPr sz="1900" b="1">
              <a:solidFill>
                <a:srgbClr val="1C4587"/>
              </a:solidFill>
              <a:latin typeface="Raleway"/>
              <a:ea typeface="Raleway"/>
              <a:cs typeface="Raleway"/>
              <a:sym typeface="Raleway"/>
            </a:endParaRPr>
          </a:p>
        </p:txBody>
      </p:sp>
      <p:sp>
        <p:nvSpPr>
          <p:cNvPr id="358" name="Google Shape;358;g20ed0b9a6cb_0_4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8</a:t>
            </a:fld>
            <a:endParaRPr b="1">
              <a:solidFill>
                <a:srgbClr val="1C4587"/>
              </a:solidFill>
              <a:latin typeface="Raleway"/>
              <a:ea typeface="Raleway"/>
              <a:cs typeface="Raleway"/>
              <a:sym typeface="Raleway"/>
            </a:endParaRPr>
          </a:p>
        </p:txBody>
      </p:sp>
      <p:sp>
        <p:nvSpPr>
          <p:cNvPr id="359" name="Google Shape;359;g20ed0b9a6cb_0_404"/>
          <p:cNvSpPr txBox="1"/>
          <p:nvPr/>
        </p:nvSpPr>
        <p:spPr>
          <a:xfrm>
            <a:off x="582700" y="1174975"/>
            <a:ext cx="3122700" cy="2659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90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“I will use the term </a:t>
            </a:r>
            <a:r>
              <a:rPr lang="en-US" sz="1200" b="1" i="0" u="none" strike="noStrike" cap="none">
                <a:solidFill>
                  <a:schemeClr val="dk1"/>
                </a:solidFill>
                <a:latin typeface="Raleway"/>
                <a:ea typeface="Raleway"/>
                <a:cs typeface="Raleway"/>
                <a:sym typeface="Raleway"/>
              </a:rPr>
              <a:t>‘modern supply side economics’</a:t>
            </a:r>
            <a:r>
              <a:rPr lang="en-US" sz="1200" b="0" i="0" u="none" strike="noStrike" cap="none">
                <a:solidFill>
                  <a:schemeClr val="dk1"/>
                </a:solidFill>
                <a:latin typeface="Raleway"/>
                <a:ea typeface="Raleway"/>
                <a:cs typeface="Raleway"/>
                <a:sym typeface="Raleway"/>
              </a:rPr>
              <a:t> </a:t>
            </a:r>
            <a:r>
              <a:rPr lang="en-US" sz="1200" b="1" i="0" u="none" strike="noStrike" cap="none">
                <a:solidFill>
                  <a:schemeClr val="dk1"/>
                </a:solidFill>
                <a:latin typeface="Raleway"/>
                <a:ea typeface="Raleway"/>
                <a:cs typeface="Raleway"/>
                <a:sym typeface="Raleway"/>
              </a:rPr>
              <a:t>to describe the Biden Administration’s economic growth strategy</a:t>
            </a:r>
            <a:r>
              <a:rPr lang="en-US" sz="1200" b="0" i="0" u="none" strike="noStrike" cap="none">
                <a:solidFill>
                  <a:schemeClr val="dk1"/>
                </a:solidFill>
                <a:latin typeface="Raleway"/>
                <a:ea typeface="Raleway"/>
                <a:cs typeface="Raleway"/>
                <a:sym typeface="Raleway"/>
              </a:rPr>
              <a:t>, and I’ll contrast it with Keynesian and traditional supply-side approaches.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393B3E"/>
              </a:buClr>
              <a:buSzPts val="1100"/>
              <a:buFont typeface="Arial"/>
              <a:buNone/>
            </a:pPr>
            <a:r>
              <a:rPr lang="en-US" sz="1200" b="0" i="0" u="none" strike="noStrike" cap="none">
                <a:solidFill>
                  <a:schemeClr val="dk1"/>
                </a:solidFill>
                <a:latin typeface="Raleway"/>
                <a:ea typeface="Raleway"/>
                <a:cs typeface="Raleway"/>
                <a:sym typeface="Raleway"/>
              </a:rPr>
              <a:t> Modern supply side economics, in contrast, prioritizes labor supply, human capital, public infrastructure, R&amp;D, and investments in a sustainable environment.  These focus areas are all aimed at increasing economic growth and addressing longer-term structural problems, particularly inequality.</a:t>
            </a:r>
            <a:r>
              <a:rPr lang="en-US" sz="1200" b="1" i="0" u="none" strike="noStrike" cap="none">
                <a:solidFill>
                  <a:schemeClr val="dk1"/>
                </a:solidFill>
                <a:latin typeface="Raleway"/>
                <a:ea typeface="Raleway"/>
                <a:cs typeface="Raleway"/>
                <a:sym typeface="Raleway"/>
              </a:rPr>
              <a:t>”</a:t>
            </a:r>
            <a:endParaRPr sz="850" b="0" i="0" u="none" strike="noStrike" cap="none">
              <a:solidFill>
                <a:schemeClr val="dk1"/>
              </a:solidFill>
              <a:latin typeface="Raleway"/>
              <a:ea typeface="Raleway"/>
              <a:cs typeface="Raleway"/>
              <a:sym typeface="Raleway"/>
            </a:endParaRPr>
          </a:p>
        </p:txBody>
      </p:sp>
      <p:sp>
        <p:nvSpPr>
          <p:cNvPr id="360" name="Google Shape;360;g20ed0b9a6cb_0_404"/>
          <p:cNvSpPr txBox="1"/>
          <p:nvPr/>
        </p:nvSpPr>
        <p:spPr>
          <a:xfrm>
            <a:off x="490375" y="3900100"/>
            <a:ext cx="3215100" cy="377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1" i="1" u="none" strike="noStrike" cap="none">
                <a:solidFill>
                  <a:schemeClr val="dk1"/>
                </a:solidFill>
                <a:latin typeface="Raleway"/>
                <a:ea typeface="Raleway"/>
                <a:cs typeface="Raleway"/>
                <a:sym typeface="Raleway"/>
              </a:rPr>
              <a:t>Janet L. Yellen</a:t>
            </a:r>
            <a:r>
              <a:rPr lang="en-US" sz="1000" b="1" i="0" u="none" strike="noStrike" cap="none">
                <a:solidFill>
                  <a:schemeClr val="dk1"/>
                </a:solidFill>
                <a:latin typeface="Raleway"/>
                <a:ea typeface="Raleway"/>
                <a:cs typeface="Raleway"/>
                <a:sym typeface="Raleway"/>
              </a:rPr>
              <a:t>, </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000" b="1" i="0" u="none" strike="noStrike" cap="none">
                <a:solidFill>
                  <a:schemeClr val="dk1"/>
                </a:solidFill>
                <a:latin typeface="Raleway"/>
                <a:ea typeface="Raleway"/>
                <a:cs typeface="Raleway"/>
                <a:sym typeface="Raleway"/>
              </a:rPr>
              <a:t>World Economic Forum, Jan 21, 2022</a:t>
            </a:r>
            <a:endParaRPr sz="1000" b="1" i="0" u="none" strike="noStrike" cap="none">
              <a:solidFill>
                <a:schemeClr val="dk1"/>
              </a:solidFill>
              <a:latin typeface="Raleway"/>
              <a:ea typeface="Raleway"/>
              <a:cs typeface="Raleway"/>
              <a:sym typeface="Raleway"/>
            </a:endParaRPr>
          </a:p>
        </p:txBody>
      </p:sp>
      <p:sp>
        <p:nvSpPr>
          <p:cNvPr id="361" name="Google Shape;361;g20ed0b9a6cb_0_404"/>
          <p:cNvSpPr txBox="1"/>
          <p:nvPr/>
        </p:nvSpPr>
        <p:spPr>
          <a:xfrm>
            <a:off x="7" y="4835700"/>
            <a:ext cx="8572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rPr>
              <a:t>Remarks by Secretary of the Treasury Janet L. Yellen at the 2022 'Virtual Davos Agenda' Hosted by the World Economic Forum, </a:t>
            </a:r>
            <a:r>
              <a:rPr lang="en-US" sz="800" b="0" i="0" u="none" strike="noStrike" cap="none">
                <a:solidFill>
                  <a:schemeClr val="dk1"/>
                </a:solidFill>
                <a:latin typeface="Raleway"/>
                <a:ea typeface="Raleway"/>
                <a:cs typeface="Raleway"/>
                <a:sym typeface="Raleway"/>
              </a:rPr>
              <a:t>January, 2022.</a:t>
            </a:r>
            <a:r>
              <a:rPr lang="en-US" sz="800" b="0" i="0" u="sng" strike="noStrike" cap="none">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endParaRPr sz="800" b="0" i="0" u="sng" strike="noStrike" cap="none">
              <a:solidFill>
                <a:schemeClr val="dk1"/>
              </a:solidFill>
              <a:latin typeface="Raleway"/>
              <a:ea typeface="Raleway"/>
              <a:cs typeface="Raleway"/>
              <a:sym typeface="Raleway"/>
            </a:endParaRPr>
          </a:p>
        </p:txBody>
      </p:sp>
      <p:sp>
        <p:nvSpPr>
          <p:cNvPr id="362" name="Google Shape;362;g20ed0b9a6cb_0_404"/>
          <p:cNvSpPr/>
          <p:nvPr/>
        </p:nvSpPr>
        <p:spPr>
          <a:xfrm>
            <a:off x="4196601" y="1640627"/>
            <a:ext cx="996900" cy="271200"/>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0" i="0" u="none" strike="noStrike" cap="none">
                <a:solidFill>
                  <a:srgbClr val="FFFFFF"/>
                </a:solidFill>
                <a:latin typeface="Raleway Medium"/>
                <a:ea typeface="Raleway Medium"/>
                <a:cs typeface="Raleway Medium"/>
                <a:sym typeface="Raleway Medium"/>
              </a:rPr>
              <a:t>Nov 2021</a:t>
            </a:r>
            <a:endParaRPr sz="1000" b="0" i="0" u="none" strike="noStrike" cap="none">
              <a:solidFill>
                <a:srgbClr val="FFFFFF"/>
              </a:solidFill>
              <a:latin typeface="Raleway"/>
              <a:ea typeface="Raleway"/>
              <a:cs typeface="Raleway"/>
              <a:sym typeface="Raleway"/>
            </a:endParaRPr>
          </a:p>
        </p:txBody>
      </p:sp>
      <p:sp>
        <p:nvSpPr>
          <p:cNvPr id="363" name="Google Shape;363;g20ed0b9a6cb_0_404"/>
          <p:cNvSpPr/>
          <p:nvPr/>
        </p:nvSpPr>
        <p:spPr>
          <a:xfrm>
            <a:off x="4196601" y="2291241"/>
            <a:ext cx="996900" cy="271200"/>
          </a:xfrm>
          <a:prstGeom prst="roundRect">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chemeClr val="lt1"/>
                </a:solidFill>
                <a:latin typeface="Raleway Medium"/>
                <a:ea typeface="Raleway Medium"/>
                <a:cs typeface="Raleway Medium"/>
                <a:sym typeface="Raleway Medium"/>
              </a:rPr>
              <a:t>Feb 2022</a:t>
            </a:r>
            <a:endParaRPr sz="1300" b="0" i="0" u="none" strike="noStrike" cap="none">
              <a:solidFill>
                <a:srgbClr val="FFFFFF"/>
              </a:solidFill>
              <a:latin typeface="Raleway Medium"/>
              <a:ea typeface="Raleway Medium"/>
              <a:cs typeface="Raleway Medium"/>
              <a:sym typeface="Raleway Medium"/>
            </a:endParaRPr>
          </a:p>
        </p:txBody>
      </p:sp>
      <p:sp>
        <p:nvSpPr>
          <p:cNvPr id="364" name="Google Shape;364;g20ed0b9a6cb_0_404"/>
          <p:cNvSpPr/>
          <p:nvPr/>
        </p:nvSpPr>
        <p:spPr>
          <a:xfrm>
            <a:off x="4196601" y="3592469"/>
            <a:ext cx="996900" cy="271200"/>
          </a:xfrm>
          <a:prstGeom prst="roundRect">
            <a:avLst>
              <a:gd name="adj" fmla="val 50000"/>
            </a:avLst>
          </a:prstGeom>
          <a:solidFill>
            <a:srgbClr val="0B539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0" i="0" u="none" strike="noStrike" cap="none">
                <a:solidFill>
                  <a:schemeClr val="lt1"/>
                </a:solidFill>
                <a:latin typeface="Raleway Medium"/>
                <a:ea typeface="Raleway Medium"/>
                <a:cs typeface="Raleway Medium"/>
                <a:sym typeface="Raleway Medium"/>
              </a:rPr>
              <a:t>Aug 2022</a:t>
            </a:r>
            <a:endParaRPr sz="1000" b="0" i="0" u="none" strike="noStrike" cap="none">
              <a:solidFill>
                <a:srgbClr val="FFFFFF"/>
              </a:solidFill>
              <a:latin typeface="Raleway"/>
              <a:ea typeface="Raleway"/>
              <a:cs typeface="Raleway"/>
              <a:sym typeface="Raleway"/>
            </a:endParaRPr>
          </a:p>
        </p:txBody>
      </p:sp>
      <p:sp>
        <p:nvSpPr>
          <p:cNvPr id="365" name="Google Shape;365;g20ed0b9a6cb_0_404"/>
          <p:cNvSpPr/>
          <p:nvPr/>
        </p:nvSpPr>
        <p:spPr>
          <a:xfrm>
            <a:off x="4196601" y="4243087"/>
            <a:ext cx="996900" cy="271200"/>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rgbClr val="FFFFFF"/>
                </a:solidFill>
                <a:latin typeface="Raleway Medium"/>
                <a:ea typeface="Raleway Medium"/>
                <a:cs typeface="Raleway Medium"/>
                <a:sym typeface="Raleway Medium"/>
              </a:rPr>
              <a:t>Sep 2022</a:t>
            </a:r>
            <a:endParaRPr sz="1000" b="0" i="0" u="none" strike="noStrike" cap="none">
              <a:solidFill>
                <a:srgbClr val="FFFFFF"/>
              </a:solidFill>
              <a:latin typeface="Raleway"/>
              <a:ea typeface="Raleway"/>
              <a:cs typeface="Raleway"/>
              <a:sym typeface="Raleway"/>
            </a:endParaRPr>
          </a:p>
        </p:txBody>
      </p:sp>
      <p:sp>
        <p:nvSpPr>
          <p:cNvPr id="366" name="Google Shape;366;g20ed0b9a6cb_0_404"/>
          <p:cNvSpPr txBox="1"/>
          <p:nvPr/>
        </p:nvSpPr>
        <p:spPr>
          <a:xfrm>
            <a:off x="5283154" y="2817444"/>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CHIPS and Science Act:</a:t>
            </a:r>
            <a:r>
              <a:rPr lang="en-US" sz="1000" b="0" i="0" u="none" strike="noStrike" cap="none">
                <a:solidFill>
                  <a:srgbClr val="000000"/>
                </a:solidFill>
                <a:latin typeface="Raleway"/>
                <a:ea typeface="Raleway"/>
                <a:cs typeface="Raleway"/>
                <a:sym typeface="Raleway"/>
              </a:rPr>
              <a:t> </a:t>
            </a:r>
            <a:r>
              <a:rPr lang="en-US" sz="1000" b="1" i="0" u="none" strike="noStrike" cap="none">
                <a:solidFill>
                  <a:srgbClr val="4472C4"/>
                </a:solidFill>
                <a:latin typeface="Raleway"/>
                <a:ea typeface="Raleway"/>
                <a:cs typeface="Raleway"/>
                <a:sym typeface="Raleway"/>
              </a:rPr>
              <a:t>$280B</a:t>
            </a:r>
            <a:r>
              <a:rPr lang="en-US" sz="1000" b="0" i="0" u="none" strike="noStrike" cap="none">
                <a:solidFill>
                  <a:srgbClr val="000000"/>
                </a:solidFill>
                <a:latin typeface="Raleway"/>
                <a:ea typeface="Raleway"/>
                <a:cs typeface="Raleway"/>
                <a:sym typeface="Raleway"/>
              </a:rPr>
              <a:t> for R&amp;D, particularly in semiconductors and advanced computing.</a:t>
            </a:r>
            <a:endParaRPr sz="1000" b="0" i="0" u="none" strike="noStrike" cap="none">
              <a:solidFill>
                <a:srgbClr val="000000"/>
              </a:solidFill>
              <a:latin typeface="Raleway"/>
              <a:ea typeface="Raleway"/>
              <a:cs typeface="Raleway"/>
              <a:sym typeface="Raleway"/>
            </a:endParaRPr>
          </a:p>
        </p:txBody>
      </p:sp>
      <p:sp>
        <p:nvSpPr>
          <p:cNvPr id="367" name="Google Shape;367;g20ed0b9a6cb_0_404"/>
          <p:cNvSpPr txBox="1"/>
          <p:nvPr/>
        </p:nvSpPr>
        <p:spPr>
          <a:xfrm>
            <a:off x="5283154" y="870425"/>
            <a:ext cx="3279300" cy="513300"/>
          </a:xfrm>
          <a:prstGeom prst="rect">
            <a:avLst/>
          </a:prstGeom>
          <a:noFill/>
          <a:ln w="9525" cap="flat" cmpd="sng">
            <a:solidFill>
              <a:srgbClr val="3D85C6"/>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000" b="1" i="0" u="none" strike="noStrike" cap="none">
                <a:solidFill>
                  <a:schemeClr val="dk1"/>
                </a:solidFill>
                <a:latin typeface="Raleway"/>
                <a:ea typeface="Raleway"/>
                <a:cs typeface="Raleway"/>
                <a:sym typeface="Raleway"/>
              </a:rPr>
              <a:t>American Rescue Plan: </a:t>
            </a:r>
            <a:r>
              <a:rPr lang="en-US" sz="1000" b="1" i="0" u="none" strike="noStrike" cap="none">
                <a:solidFill>
                  <a:srgbClr val="4472C4"/>
                </a:solidFill>
                <a:latin typeface="Raleway"/>
                <a:ea typeface="Raleway"/>
                <a:cs typeface="Raleway"/>
                <a:sym typeface="Raleway"/>
              </a:rPr>
              <a:t>$1.9T </a:t>
            </a:r>
            <a:r>
              <a:rPr lang="en-US" sz="1000" b="0" i="0" u="none" strike="noStrike" cap="none">
                <a:solidFill>
                  <a:schemeClr val="dk1"/>
                </a:solidFill>
                <a:latin typeface="Raleway"/>
                <a:ea typeface="Raleway"/>
                <a:cs typeface="Raleway"/>
                <a:sym typeface="Raleway"/>
              </a:rPr>
              <a:t>to address the economic and health impacts of the pandemic</a:t>
            </a:r>
            <a:endParaRPr sz="1000" b="1" i="0" u="none" strike="noStrike" cap="none">
              <a:solidFill>
                <a:srgbClr val="4472C4"/>
              </a:solidFill>
              <a:latin typeface="Raleway"/>
              <a:ea typeface="Raleway"/>
              <a:cs typeface="Raleway"/>
              <a:sym typeface="Raleway"/>
            </a:endParaRPr>
          </a:p>
        </p:txBody>
      </p:sp>
      <p:sp>
        <p:nvSpPr>
          <p:cNvPr id="368" name="Google Shape;368;g20ed0b9a6cb_0_404"/>
          <p:cNvSpPr txBox="1"/>
          <p:nvPr/>
        </p:nvSpPr>
        <p:spPr>
          <a:xfrm>
            <a:off x="5283154" y="2165141"/>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chemeClr val="dk1"/>
                </a:solidFill>
                <a:latin typeface="Raleway"/>
                <a:ea typeface="Raleway"/>
                <a:cs typeface="Raleway"/>
                <a:sym typeface="Raleway"/>
              </a:rPr>
              <a:t>Executive Order 14,017: </a:t>
            </a:r>
            <a:r>
              <a:rPr lang="en-US" sz="1000" b="0" i="0" u="none" strike="noStrike" cap="none">
                <a:solidFill>
                  <a:srgbClr val="000000"/>
                </a:solidFill>
                <a:latin typeface="Raleway"/>
                <a:ea typeface="Raleway"/>
                <a:cs typeface="Raleway"/>
                <a:sym typeface="Raleway"/>
              </a:rPr>
              <a:t>cabinet agencies have to devise </a:t>
            </a:r>
            <a:r>
              <a:rPr lang="en-US" sz="1000" b="1" i="0" u="none" strike="noStrike" cap="none">
                <a:solidFill>
                  <a:srgbClr val="4472C4"/>
                </a:solidFill>
                <a:latin typeface="Raleway"/>
                <a:ea typeface="Raleway"/>
                <a:cs typeface="Raleway"/>
                <a:sym typeface="Raleway"/>
              </a:rPr>
              <a:t>strategies for strategic supply chains</a:t>
            </a:r>
            <a:r>
              <a:rPr lang="en-US" sz="1000" b="0" i="0" u="none" strike="noStrike" cap="none">
                <a:solidFill>
                  <a:srgbClr val="000000"/>
                </a:solidFill>
                <a:latin typeface="Raleway"/>
                <a:ea typeface="Raleway"/>
                <a:cs typeface="Raleway"/>
                <a:sym typeface="Raleway"/>
              </a:rPr>
              <a:t>.</a:t>
            </a:r>
            <a:endParaRPr sz="1000" b="0" i="0" u="none" strike="noStrike" cap="none">
              <a:solidFill>
                <a:srgbClr val="000000"/>
              </a:solidFill>
              <a:latin typeface="Raleway"/>
              <a:ea typeface="Raleway"/>
              <a:cs typeface="Raleway"/>
              <a:sym typeface="Raleway"/>
            </a:endParaRPr>
          </a:p>
        </p:txBody>
      </p:sp>
      <p:sp>
        <p:nvSpPr>
          <p:cNvPr id="369" name="Google Shape;369;g20ed0b9a6cb_0_404"/>
          <p:cNvSpPr/>
          <p:nvPr/>
        </p:nvSpPr>
        <p:spPr>
          <a:xfrm rot="5400000">
            <a:off x="4537600" y="1981696"/>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0" name="Google Shape;370;g20ed0b9a6cb_0_404"/>
          <p:cNvSpPr/>
          <p:nvPr/>
        </p:nvSpPr>
        <p:spPr>
          <a:xfrm rot="5400000">
            <a:off x="4540850" y="2632292"/>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1" name="Google Shape;371;g20ed0b9a6cb_0_404"/>
          <p:cNvSpPr/>
          <p:nvPr/>
        </p:nvSpPr>
        <p:spPr>
          <a:xfrm rot="5400000">
            <a:off x="4537600" y="3933547"/>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2" name="Google Shape;372;g20ed0b9a6cb_0_404"/>
          <p:cNvSpPr/>
          <p:nvPr/>
        </p:nvSpPr>
        <p:spPr>
          <a:xfrm>
            <a:off x="4196601" y="2941855"/>
            <a:ext cx="996900" cy="271200"/>
          </a:xfrm>
          <a:prstGeom prst="roundRect">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chemeClr val="lt1"/>
                </a:solidFill>
                <a:latin typeface="Raleway Medium"/>
                <a:ea typeface="Raleway Medium"/>
                <a:cs typeface="Raleway Medium"/>
                <a:sym typeface="Raleway Medium"/>
              </a:rPr>
              <a:t>Aug 2022</a:t>
            </a:r>
            <a:endParaRPr sz="1300" b="0" i="0" u="none" strike="noStrike" cap="none">
              <a:solidFill>
                <a:srgbClr val="FFFFFF"/>
              </a:solidFill>
              <a:latin typeface="Raleway Medium"/>
              <a:ea typeface="Raleway Medium"/>
              <a:cs typeface="Raleway Medium"/>
              <a:sym typeface="Raleway Medium"/>
            </a:endParaRPr>
          </a:p>
        </p:txBody>
      </p:sp>
      <p:sp>
        <p:nvSpPr>
          <p:cNvPr id="373" name="Google Shape;373;g20ed0b9a6cb_0_404"/>
          <p:cNvSpPr txBox="1"/>
          <p:nvPr/>
        </p:nvSpPr>
        <p:spPr>
          <a:xfrm>
            <a:off x="5283154" y="4122050"/>
            <a:ext cx="3279300" cy="513300"/>
          </a:xfrm>
          <a:prstGeom prst="rect">
            <a:avLst/>
          </a:prstGeom>
          <a:noFill/>
          <a:ln w="9525" cap="flat" cmpd="sng">
            <a:solidFill>
              <a:srgbClr val="3D85C6"/>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DOD’s  2023 Appropriations bill:  </a:t>
            </a:r>
            <a:r>
              <a:rPr lang="en-US" sz="1000" b="0" i="0" u="none" strike="noStrike" cap="none">
                <a:solidFill>
                  <a:srgbClr val="000000"/>
                </a:solidFill>
                <a:latin typeface="Raleway"/>
                <a:ea typeface="Raleway"/>
                <a:cs typeface="Raleway"/>
                <a:sym typeface="Raleway"/>
              </a:rPr>
              <a:t>$</a:t>
            </a:r>
            <a:r>
              <a:rPr lang="en-US" sz="1000" b="1" i="0" u="none" strike="noStrike" cap="none">
                <a:solidFill>
                  <a:srgbClr val="4472C4"/>
                </a:solidFill>
                <a:latin typeface="Raleway"/>
                <a:ea typeface="Raleway"/>
                <a:cs typeface="Raleway"/>
                <a:sym typeface="Raleway"/>
              </a:rPr>
              <a:t>798B</a:t>
            </a:r>
            <a:r>
              <a:rPr lang="en-US" sz="1000" b="0" i="0" u="none" strike="noStrike" cap="none">
                <a:solidFill>
                  <a:srgbClr val="000000"/>
                </a:solidFill>
                <a:latin typeface="Raleway"/>
                <a:ea typeface="Raleway"/>
                <a:cs typeface="Raleway"/>
                <a:sym typeface="Raleway"/>
              </a:rPr>
              <a:t> to develop, maintain, &amp;  equip military forces and intelligence </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000" b="1" i="0" u="none" strike="noStrike" cap="none">
              <a:solidFill>
                <a:srgbClr val="000000"/>
              </a:solidFill>
              <a:latin typeface="Raleway"/>
              <a:ea typeface="Raleway"/>
              <a:cs typeface="Raleway"/>
              <a:sym typeface="Raleway"/>
            </a:endParaRPr>
          </a:p>
        </p:txBody>
      </p:sp>
      <p:sp>
        <p:nvSpPr>
          <p:cNvPr id="374" name="Google Shape;374;g20ed0b9a6cb_0_404"/>
          <p:cNvSpPr/>
          <p:nvPr/>
        </p:nvSpPr>
        <p:spPr>
          <a:xfrm rot="5400000">
            <a:off x="4537600" y="3282914"/>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5" name="Google Shape;375;g20ed0b9a6cb_0_404"/>
          <p:cNvSpPr txBox="1"/>
          <p:nvPr/>
        </p:nvSpPr>
        <p:spPr>
          <a:xfrm>
            <a:off x="5283154" y="3469747"/>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Inflation Reduction Act (IRA): </a:t>
            </a:r>
            <a:r>
              <a:rPr lang="en-US" sz="1000" b="0" i="0" u="none" strike="noStrike" cap="none">
                <a:solidFill>
                  <a:srgbClr val="000000"/>
                </a:solidFill>
                <a:latin typeface="Raleway"/>
                <a:ea typeface="Raleway"/>
                <a:cs typeface="Raleway"/>
                <a:sym typeface="Raleway"/>
              </a:rPr>
              <a:t> </a:t>
            </a:r>
            <a:r>
              <a:rPr lang="en-US" sz="1000" b="1" i="0" u="none" strike="noStrike" cap="none">
                <a:solidFill>
                  <a:srgbClr val="4472C4"/>
                </a:solidFill>
                <a:latin typeface="Raleway"/>
                <a:ea typeface="Raleway"/>
                <a:cs typeface="Raleway"/>
                <a:sym typeface="Raleway"/>
              </a:rPr>
              <a:t>$437B </a:t>
            </a:r>
            <a:r>
              <a:rPr lang="en-US" sz="1000" b="0" i="0" u="none" strike="noStrike" cap="none">
                <a:solidFill>
                  <a:srgbClr val="000000"/>
                </a:solidFill>
                <a:latin typeface="Raleway"/>
                <a:ea typeface="Raleway"/>
                <a:cs typeface="Raleway"/>
                <a:sym typeface="Raleway"/>
              </a:rPr>
              <a:t> to cut carbon emissions and accelerate the energy transition.</a:t>
            </a:r>
            <a:endParaRPr sz="1000" b="1" i="0" u="none" strike="noStrike" cap="none">
              <a:solidFill>
                <a:srgbClr val="000000"/>
              </a:solidFill>
              <a:latin typeface="Raleway"/>
              <a:ea typeface="Raleway"/>
              <a:cs typeface="Raleway"/>
              <a:sym typeface="Raleway"/>
            </a:endParaRPr>
          </a:p>
        </p:txBody>
      </p:sp>
      <p:sp>
        <p:nvSpPr>
          <p:cNvPr id="376" name="Google Shape;376;g20ed0b9a6cb_0_404"/>
          <p:cNvSpPr/>
          <p:nvPr/>
        </p:nvSpPr>
        <p:spPr>
          <a:xfrm>
            <a:off x="4196601" y="990013"/>
            <a:ext cx="996900" cy="271200"/>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FFFFFF"/>
                </a:solidFill>
                <a:latin typeface="Raleway Medium"/>
                <a:ea typeface="Raleway Medium"/>
                <a:cs typeface="Raleway Medium"/>
                <a:sym typeface="Raleway Medium"/>
              </a:rPr>
              <a:t>Mar 2021</a:t>
            </a:r>
            <a:endParaRPr sz="900" b="0" i="0" u="none" strike="noStrike" cap="none">
              <a:solidFill>
                <a:srgbClr val="FFFFFF"/>
              </a:solidFill>
              <a:latin typeface="Raleway"/>
              <a:ea typeface="Raleway"/>
              <a:cs typeface="Raleway"/>
              <a:sym typeface="Raleway"/>
            </a:endParaRPr>
          </a:p>
        </p:txBody>
      </p:sp>
      <p:sp>
        <p:nvSpPr>
          <p:cNvPr id="377" name="Google Shape;377;g20ed0b9a6cb_0_404"/>
          <p:cNvSpPr/>
          <p:nvPr/>
        </p:nvSpPr>
        <p:spPr>
          <a:xfrm rot="5400000">
            <a:off x="4537600" y="1326125"/>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8" name="Google Shape;378;g20ed0b9a6cb_0_404"/>
          <p:cNvSpPr txBox="1"/>
          <p:nvPr/>
        </p:nvSpPr>
        <p:spPr>
          <a:xfrm>
            <a:off x="5283154" y="1512838"/>
            <a:ext cx="3279300" cy="5157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000" b="1" i="0" u="none" strike="noStrike" cap="none">
                <a:solidFill>
                  <a:schemeClr val="dk1"/>
                </a:solidFill>
                <a:latin typeface="Raleway"/>
                <a:ea typeface="Raleway"/>
                <a:cs typeface="Raleway"/>
                <a:sym typeface="Raleway"/>
              </a:rPr>
              <a:t>Bipartisan Infrastructure Law (BIL): </a:t>
            </a:r>
            <a:r>
              <a:rPr lang="en-US" sz="1000" b="1" i="0" u="none" strike="noStrike" cap="none">
                <a:solidFill>
                  <a:srgbClr val="4472C4"/>
                </a:solidFill>
                <a:latin typeface="Raleway"/>
                <a:ea typeface="Raleway"/>
                <a:cs typeface="Raleway"/>
                <a:sym typeface="Raleway"/>
              </a:rPr>
              <a:t>$1.2T</a:t>
            </a:r>
            <a:r>
              <a:rPr lang="en-US" sz="1000" b="1" i="0" u="none" strike="noStrike" cap="none">
                <a:solidFill>
                  <a:schemeClr val="dk1"/>
                </a:solidFill>
                <a:latin typeface="Raleway"/>
                <a:ea typeface="Raleway"/>
                <a:cs typeface="Raleway"/>
                <a:sym typeface="Raleway"/>
              </a:rPr>
              <a:t>, </a:t>
            </a:r>
            <a:r>
              <a:rPr lang="en-US" sz="1000" b="0" i="0" u="none" strike="noStrike" cap="none">
                <a:solidFill>
                  <a:schemeClr val="dk1"/>
                </a:solidFill>
                <a:latin typeface="Raleway"/>
                <a:ea typeface="Raleway"/>
                <a:cs typeface="Raleway"/>
                <a:sym typeface="Raleway"/>
              </a:rPr>
              <a:t>the l</a:t>
            </a:r>
            <a:r>
              <a:rPr lang="en-US" sz="1000" b="0" i="0" u="none" strike="noStrike" cap="none">
                <a:solidFill>
                  <a:srgbClr val="000000"/>
                </a:solidFill>
                <a:latin typeface="Raleway"/>
                <a:ea typeface="Raleway"/>
                <a:cs typeface="Raleway"/>
                <a:sym typeface="Raleway"/>
              </a:rPr>
              <a:t>argest investment in physical infrastructure.</a:t>
            </a:r>
            <a:endParaRPr sz="1000" b="0" i="0" u="none" strike="noStrike" cap="none">
              <a:solidFill>
                <a:schemeClr val="dk1"/>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2da5b37f7f_2_0"/>
          <p:cNvSpPr txBox="1">
            <a:spLocks noGrp="1"/>
          </p:cNvSpPr>
          <p:nvPr>
            <p:ph type="title"/>
          </p:nvPr>
        </p:nvSpPr>
        <p:spPr>
          <a:xfrm>
            <a:off x="194850"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Overall, investments are targeting strategic areas, including energy, transportation, and manufacturing</a:t>
            </a:r>
            <a:endParaRPr sz="1900" b="1">
              <a:solidFill>
                <a:srgbClr val="000000"/>
              </a:solidFill>
              <a:latin typeface="Raleway"/>
              <a:ea typeface="Raleway"/>
              <a:cs typeface="Raleway"/>
              <a:sym typeface="Raleway"/>
            </a:endParaRPr>
          </a:p>
        </p:txBody>
      </p:sp>
      <p:sp>
        <p:nvSpPr>
          <p:cNvPr id="384" name="Google Shape;384;g22da5b37f7f_2_0"/>
          <p:cNvSpPr txBox="1"/>
          <p:nvPr/>
        </p:nvSpPr>
        <p:spPr>
          <a:xfrm>
            <a:off x="0" y="4220200"/>
            <a:ext cx="8686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Notes: </a:t>
            </a:r>
            <a:r>
              <a:rPr lang="en-US" sz="800" b="0" i="0" u="none" strike="noStrike" cap="none">
                <a:solidFill>
                  <a:srgbClr val="000000"/>
                </a:solidFill>
                <a:latin typeface="Raleway"/>
                <a:ea typeface="Raleway"/>
                <a:cs typeface="Raleway"/>
                <a:sym typeface="Raleway"/>
              </a:rPr>
              <a:t>(*) The BIL allocates an estimated $1.2 trillion in total funding over ten years, but only $550 billion in allocations is new spending during the next five years. (**)This figure includes $200 B allocated for scientific R&amp;D and commercialization initiatives. (***) The IRA is focused on clean energy, making investments across a wide range of sectors, such as energy ($250.6B), manufacturing ($47.7B), environment ($46.4B), transportation and EVs ($23.4B), agriculture ($20.9B),and water ($4.7B).  (****) Funds to upgrade power infrastructure and grid automation, including clean-energy technology. (*****) The BIL has funding for roads and bridges; passenger and freight rail; airports, ports, and waterways; public transit; electric vehicles; safety; and reconnecting communities. </a:t>
            </a: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own elaboration based on </a:t>
            </a:r>
            <a:r>
              <a:rPr lang="en-US" sz="800" b="0" i="0" u="sng" strike="noStrike" cap="none">
                <a:solidFill>
                  <a:schemeClr val="hlink"/>
                </a:solidFill>
                <a:latin typeface="Raleway"/>
                <a:ea typeface="Raleway"/>
                <a:cs typeface="Raleway"/>
                <a:sym typeface="Raleway"/>
              </a:rPr>
              <a:t>The Inflation Reduction Act: Here’s what’s in it, </a:t>
            </a:r>
            <a:r>
              <a:rPr lang="en-US" sz="800" b="0" i="0" u="none" strike="noStrike" cap="none">
                <a:solidFill>
                  <a:srgbClr val="000000"/>
                </a:solidFill>
                <a:latin typeface="Raleway"/>
                <a:ea typeface="Raleway"/>
                <a:cs typeface="Raleway"/>
                <a:sym typeface="Raleway"/>
              </a:rPr>
              <a:t>McKinsey; </a:t>
            </a:r>
            <a:r>
              <a:rPr lang="en-US" sz="800" b="0" i="0" u="sng" strike="noStrike" cap="none">
                <a:solidFill>
                  <a:schemeClr val="hlink"/>
                </a:solidFill>
                <a:latin typeface="Raleway"/>
                <a:ea typeface="Raleway"/>
                <a:cs typeface="Raleway"/>
                <a:sym typeface="Raleway"/>
              </a:rPr>
              <a:t>The US Bipartisan Infrastructure Law: Breaking it down,</a:t>
            </a:r>
            <a:r>
              <a:rPr lang="en-US" sz="800" b="0" i="0" u="none" strike="noStrike" cap="none">
                <a:solidFill>
                  <a:srgbClr val="000000"/>
                </a:solidFill>
                <a:latin typeface="Raleway"/>
                <a:ea typeface="Raleway"/>
                <a:cs typeface="Raleway"/>
                <a:sym typeface="Raleway"/>
              </a:rPr>
              <a:t> McKinsey; </a:t>
            </a:r>
            <a:r>
              <a:rPr lang="en-US" sz="800" b="0" i="0" u="sng" strike="noStrike" cap="none">
                <a:solidFill>
                  <a:schemeClr val="hlink"/>
                </a:solidFill>
                <a:latin typeface="Raleway"/>
                <a:ea typeface="Raleway"/>
                <a:cs typeface="Raleway"/>
                <a:sym typeface="Raleway"/>
              </a:rPr>
              <a:t>The Inflation Reduction Act: Here’s what’s in it, </a:t>
            </a:r>
            <a:r>
              <a:rPr lang="en-US" sz="800" b="0" i="0" u="none" strike="noStrike" cap="none">
                <a:solidFill>
                  <a:srgbClr val="000000"/>
                </a:solidFill>
                <a:latin typeface="Raleway"/>
                <a:ea typeface="Raleway"/>
                <a:cs typeface="Raleway"/>
                <a:sym typeface="Raleway"/>
              </a:rPr>
              <a:t>McKinsey; </a:t>
            </a:r>
            <a:r>
              <a:rPr lang="en-US" sz="800" b="0" i="0" u="sng" strike="noStrike" cap="none">
                <a:solidFill>
                  <a:schemeClr val="hlink"/>
                </a:solidFill>
                <a:latin typeface="Raleway"/>
                <a:ea typeface="Raleway"/>
                <a:cs typeface="Raleway"/>
                <a:sym typeface="Raleway"/>
              </a:rPr>
              <a:t>The CHIPS and Science Act:Here’s what’s in it</a:t>
            </a:r>
            <a:r>
              <a:rPr lang="en-US" sz="800" b="0" i="0" u="none" strike="noStrike" cap="none">
                <a:solidFill>
                  <a:srgbClr val="000000"/>
                </a:solidFill>
                <a:latin typeface="Raleway"/>
                <a:ea typeface="Raleway"/>
                <a:cs typeface="Raleway"/>
                <a:sym typeface="Raleway"/>
              </a:rPr>
              <a:t> McKinsey.</a:t>
            </a:r>
            <a:endParaRPr sz="800" b="0" i="0" u="sng" strike="noStrike" cap="none">
              <a:solidFill>
                <a:schemeClr val="hlink"/>
              </a:solidFill>
              <a:latin typeface="Raleway"/>
              <a:ea typeface="Raleway"/>
              <a:cs typeface="Raleway"/>
              <a:sym typeface="Raleway"/>
            </a:endParaRPr>
          </a:p>
        </p:txBody>
      </p:sp>
      <p:sp>
        <p:nvSpPr>
          <p:cNvPr id="385" name="Google Shape;385;g22da5b37f7f_2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9</a:t>
            </a:fld>
            <a:endParaRPr b="1">
              <a:solidFill>
                <a:srgbClr val="1C4587"/>
              </a:solidFill>
              <a:latin typeface="Raleway"/>
              <a:ea typeface="Raleway"/>
              <a:cs typeface="Raleway"/>
              <a:sym typeface="Raleway"/>
            </a:endParaRPr>
          </a:p>
        </p:txBody>
      </p:sp>
      <p:sp>
        <p:nvSpPr>
          <p:cNvPr id="386" name="Google Shape;386;g22da5b37f7f_2_0"/>
          <p:cNvSpPr txBox="1"/>
          <p:nvPr/>
        </p:nvSpPr>
        <p:spPr>
          <a:xfrm>
            <a:off x="972200" y="849725"/>
            <a:ext cx="6772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20"/>
              <a:buFont typeface="Arial"/>
              <a:buNone/>
            </a:pPr>
            <a:r>
              <a:rPr lang="en-US" sz="1200" b="1" i="0" u="none" strike="noStrike" cap="none">
                <a:solidFill>
                  <a:schemeClr val="dk1"/>
                </a:solidFill>
                <a:latin typeface="Raleway"/>
                <a:ea typeface="Raleway"/>
                <a:cs typeface="Raleway"/>
                <a:sym typeface="Raleway"/>
              </a:rPr>
              <a:t>BIL, CHIPS Act and IRA spending for selected sectors. </a:t>
            </a:r>
            <a:r>
              <a:rPr lang="en-US" sz="1200" b="0" i="0" u="none" strike="noStrike" cap="none">
                <a:solidFill>
                  <a:srgbClr val="282828"/>
                </a:solidFill>
                <a:latin typeface="Raleway"/>
                <a:ea typeface="Raleway"/>
                <a:cs typeface="Raleway"/>
                <a:sym typeface="Raleway"/>
              </a:rPr>
              <a:t>In billions.</a:t>
            </a:r>
            <a:endParaRPr sz="1400" b="0" i="0" u="none" strike="noStrike" cap="none">
              <a:solidFill>
                <a:srgbClr val="000000"/>
              </a:solidFill>
              <a:latin typeface="Arial"/>
              <a:ea typeface="Arial"/>
              <a:cs typeface="Arial"/>
              <a:sym typeface="Arial"/>
            </a:endParaRPr>
          </a:p>
        </p:txBody>
      </p:sp>
      <p:pic>
        <p:nvPicPr>
          <p:cNvPr id="387" name="Google Shape;387;g22da5b37f7f_2_0"/>
          <p:cNvPicPr preferRelativeResize="0"/>
          <p:nvPr/>
        </p:nvPicPr>
        <p:blipFill rotWithShape="1">
          <a:blip r:embed="rId3">
            <a:alphaModFix/>
          </a:blip>
          <a:srcRect/>
          <a:stretch/>
        </p:blipFill>
        <p:spPr>
          <a:xfrm>
            <a:off x="701626" y="1162350"/>
            <a:ext cx="7740750" cy="29826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2134</TotalTime>
  <Words>6437</Words>
  <Application>Microsoft Macintosh PowerPoint</Application>
  <PresentationFormat>On-screen Show (16:9)</PresentationFormat>
  <Paragraphs>721</Paragraphs>
  <Slides>47</Slides>
  <Notes>47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Garamond</vt:lpstr>
      <vt:lpstr>Arial</vt:lpstr>
      <vt:lpstr>Fira Sans Extra Condensed Medium</vt:lpstr>
      <vt:lpstr>Roboto</vt:lpstr>
      <vt:lpstr>Raleway</vt:lpstr>
      <vt:lpstr>Raleway Medium</vt:lpstr>
      <vt:lpstr>Sawarabi Mincho</vt:lpstr>
      <vt:lpstr>Calibri</vt:lpstr>
      <vt:lpstr>Avenir</vt:lpstr>
      <vt:lpstr>DM Sans</vt:lpstr>
      <vt:lpstr>Simple Light</vt:lpstr>
      <vt:lpstr>Office Theme</vt:lpstr>
      <vt:lpstr>Office Theme</vt:lpstr>
      <vt:lpstr>Everything Everywhere All at Once</vt:lpstr>
      <vt:lpstr>PowerPoint Presentation</vt:lpstr>
      <vt:lpstr>PowerPoint Presentation</vt:lpstr>
      <vt:lpstr>PowerPoint Presentation</vt:lpstr>
      <vt:lpstr>PowerPoint Presentation</vt:lpstr>
      <vt:lpstr>PowerPoint Presentation</vt:lpstr>
      <vt:lpstr>Some of these mega forces have catalyzed a fundamental shift in the prevailing paradigm  </vt:lpstr>
      <vt:lpstr>The new paradigm has led to unprecedented federal spending for a competitiveness agenda centered in supply side economics</vt:lpstr>
      <vt:lpstr>Overall, investments are targeting strategic areas, including energy, transportation, and manufacturing</vt:lpstr>
      <vt:lpstr>On top of federal programs, several states are making major moves to take advantage of the moment   </vt:lpstr>
      <vt:lpstr>This economic transition is already sending early market signals </vt:lpstr>
      <vt:lpstr>There are early policy signals of cities and metros leveraging their distinctive strengths through intentional industrial investments and initiatives </vt:lpstr>
      <vt:lpstr>PowerPoint Presentation</vt:lpstr>
      <vt:lpstr>U.S. industrial geography has a long tradition of being shaped by national security concerns </vt:lpstr>
      <vt:lpstr>Manufacturing value added as % of GDP in selected countries. 1980-2018. </vt:lpstr>
      <vt:lpstr>Even today, high-tech manufacturing hubs scatter across metros</vt:lpstr>
      <vt:lpstr>The geographical distribution of military production follows a similar pattern with bases, contractors, and strategic assets situated from coast to coast</vt:lpstr>
      <vt:lpstr>Unsurprisingly, private investments are reinforcing the existing pattern of industrial dispersion across the country</vt:lpstr>
      <vt:lpstr>Private investments to boost U.S. manufacturing capacity in the semiconductor supply chain have been predominantly focused on 5 states</vt:lpstr>
      <vt:lpstr>For EVs and batteries, investments to boost  domestic manufacturing concentrate along a north-south band from Michigan to Alabama   </vt:lpstr>
      <vt:lpstr>Clean energy mfg investments in offshore wind concentrate on the East Coast, while CA, AZ, and TX play a significant role in solar panel production </vt:lpstr>
      <vt:lpstr> Nearshoring demand by market, 2019 vs 2020.</vt:lpstr>
      <vt:lpstr>PowerPoint Presentation</vt:lpstr>
      <vt:lpstr>Challenge 1: The manufacturing boom is highly distributed, lending itself to industrial sprawl beyond urban centers. </vt:lpstr>
      <vt:lpstr>While big manufacturing plants are in the suburbs, supply chain firms are highly distributed </vt:lpstr>
      <vt:lpstr>Unlike manufacturing, R&amp;D assets tend to concentrate in the center of cities </vt:lpstr>
      <vt:lpstr>Challenge 2: Spatial Mismatch- Manufacturing jobs disperse away from city centers limiting job access for urban residents    </vt:lpstr>
      <vt:lpstr>Metros characterized by higher spatial mismatch are also characterized by greater spatial mismatch for Blacks workers</vt:lpstr>
      <vt:lpstr>PowerPoint Presentation</vt:lpstr>
      <vt:lpstr>PowerPoint Presentation</vt:lpstr>
      <vt:lpstr>PowerPoint Presentation</vt:lpstr>
      <vt:lpstr>PowerPoint Presentation</vt:lpstr>
      <vt:lpstr>PowerPoint Presentation</vt:lpstr>
      <vt:lpstr>This shift leaves much at stake for American cities</vt:lpstr>
      <vt:lpstr>There are early policy signals of cities and metros leveraging their distinctive strengths through intentional industrial investments and initiatives </vt:lpstr>
      <vt:lpstr>Early signals from across the country: Industrial Playbook in Flint, MI</vt:lpstr>
      <vt:lpstr>Early signals from across the country: Port Authority Industrial Revitalization in Cincinnati</vt:lpstr>
      <vt:lpstr>Early signals from across the country: Manufacturing Readiness Grants in Indiana</vt:lpstr>
      <vt:lpstr>Early signals from across the country: Advanced Manufacturing Center in St. Louis</vt:lpstr>
      <vt:lpstr>Early signals from across the country: Northland Workforce Training Center </vt:lpstr>
      <vt:lpstr>Early signals from across the country: Aerospace and Defense Manufacturing in El Paso</vt:lpstr>
      <vt:lpstr>Early signals from across the country: Offshore Windport in Rhode Island</vt:lpstr>
      <vt:lpstr>PowerPoint Presentation</vt:lpstr>
      <vt:lpstr>PowerPoint Presentation</vt:lpstr>
      <vt:lpstr>Cities need to adapt to these mega forces, understand their starting points and design and deliver strategies to maximize inclusive growth</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 Everywhere All at Once</dc:title>
  <dc:creator>Victoria Orozco</dc:creator>
  <cp:lastModifiedBy>Dovali Delgado,Milena</cp:lastModifiedBy>
  <cp:revision>5</cp:revision>
  <dcterms:modified xsi:type="dcterms:W3CDTF">2023-05-03T14:11:03Z</dcterms:modified>
</cp:coreProperties>
</file>